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777" r:id="rId2"/>
    <p:sldId id="778" r:id="rId3"/>
    <p:sldId id="779" r:id="rId4"/>
    <p:sldId id="780" r:id="rId5"/>
    <p:sldId id="781" r:id="rId6"/>
    <p:sldId id="782" r:id="rId7"/>
    <p:sldId id="784" r:id="rId8"/>
    <p:sldId id="843" r:id="rId9"/>
    <p:sldId id="844" r:id="rId10"/>
    <p:sldId id="787" r:id="rId11"/>
    <p:sldId id="788" r:id="rId12"/>
    <p:sldId id="789" r:id="rId13"/>
    <p:sldId id="845" r:id="rId14"/>
    <p:sldId id="790" r:id="rId15"/>
    <p:sldId id="791" r:id="rId16"/>
    <p:sldId id="792" r:id="rId17"/>
    <p:sldId id="846" r:id="rId18"/>
    <p:sldId id="794" r:id="rId19"/>
    <p:sldId id="795" r:id="rId20"/>
    <p:sldId id="796" r:id="rId21"/>
    <p:sldId id="797" r:id="rId22"/>
    <p:sldId id="798" r:id="rId23"/>
    <p:sldId id="799" r:id="rId24"/>
    <p:sldId id="800" r:id="rId25"/>
    <p:sldId id="801" r:id="rId26"/>
    <p:sldId id="802" r:id="rId27"/>
    <p:sldId id="803" r:id="rId28"/>
    <p:sldId id="805" r:id="rId29"/>
    <p:sldId id="806" r:id="rId30"/>
    <p:sldId id="807" r:id="rId31"/>
    <p:sldId id="808" r:id="rId32"/>
    <p:sldId id="809" r:id="rId33"/>
    <p:sldId id="810" r:id="rId34"/>
    <p:sldId id="811" r:id="rId35"/>
    <p:sldId id="850" r:id="rId36"/>
    <p:sldId id="813" r:id="rId37"/>
    <p:sldId id="815" r:id="rId38"/>
    <p:sldId id="855" r:id="rId39"/>
    <p:sldId id="860" r:id="rId40"/>
    <p:sldId id="856" r:id="rId41"/>
    <p:sldId id="817" r:id="rId42"/>
    <p:sldId id="852" r:id="rId43"/>
    <p:sldId id="819" r:id="rId44"/>
    <p:sldId id="820" r:id="rId45"/>
    <p:sldId id="851" r:id="rId46"/>
    <p:sldId id="822" r:id="rId47"/>
    <p:sldId id="853" r:id="rId48"/>
    <p:sldId id="828" r:id="rId49"/>
    <p:sldId id="857" r:id="rId50"/>
    <p:sldId id="861" r:id="rId51"/>
    <p:sldId id="858" r:id="rId52"/>
    <p:sldId id="831" r:id="rId53"/>
    <p:sldId id="854" r:id="rId54"/>
    <p:sldId id="833" r:id="rId55"/>
    <p:sldId id="834" r:id="rId56"/>
    <p:sldId id="849" r:id="rId57"/>
    <p:sldId id="836" r:id="rId58"/>
    <p:sldId id="837" r:id="rId59"/>
    <p:sldId id="839" r:id="rId60"/>
    <p:sldId id="859" r:id="rId61"/>
    <p:sldId id="840" r:id="rId62"/>
  </p:sldIdLst>
  <p:sldSz cx="13003213" cy="9756775"/>
  <p:notesSz cx="6797675" cy="9928225"/>
  <p:defaultTextStyle>
    <a:defPPr>
      <a:defRPr lang="nn-NO"/>
    </a:defPPr>
    <a:lvl1pPr algn="ctr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mma Raknes" initials="" lastIdx="7" clrIdx="0"/>
  <p:cmAuthor id="1" name="Tori Mauseth" initials="TM" lastIdx="3" clrIdx="1"/>
  <p:cmAuthor id="2" name="Setup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98EB9"/>
    <a:srgbClr val="3997B9"/>
    <a:srgbClr val="3D84B5"/>
    <a:srgbClr val="4293B0"/>
    <a:srgbClr val="3A9AB8"/>
    <a:srgbClr val="43AAAF"/>
    <a:srgbClr val="4583AD"/>
    <a:srgbClr val="38A1BA"/>
    <a:srgbClr val="178CDB"/>
    <a:srgbClr val="005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91" autoAdjust="0"/>
    <p:restoredTop sz="92707" autoAdjust="0"/>
  </p:normalViewPr>
  <p:slideViewPr>
    <p:cSldViewPr>
      <p:cViewPr>
        <p:scale>
          <a:sx n="68" d="100"/>
          <a:sy n="68" d="100"/>
        </p:scale>
        <p:origin x="-1744" y="48"/>
      </p:cViewPr>
      <p:guideLst>
        <p:guide orient="horz" pos="3073"/>
        <p:guide pos="40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25016"/>
    </p:cViewPr>
  </p:sorterViewPr>
  <p:notesViewPr>
    <p:cSldViewPr>
      <p:cViewPr varScale="1">
        <p:scale>
          <a:sx n="147" d="100"/>
          <a:sy n="147" d="100"/>
        </p:scale>
        <p:origin x="-2688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printerSettings" Target="printerSettings/printerSettings1.bin"/><Relationship Id="rId66" Type="http://schemas.openxmlformats.org/officeDocument/2006/relationships/commentAuthors" Target="commentAuthors.xml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" pitchFamily="-128" charset="0"/>
              </a:defRPr>
            </a:lvl1pPr>
          </a:lstStyle>
          <a:p>
            <a:endParaRPr lang="nn-NO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" pitchFamily="-128" charset="0"/>
              </a:defRPr>
            </a:lvl1pPr>
          </a:lstStyle>
          <a:p>
            <a:endParaRPr lang="nn-NO"/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" pitchFamily="-128" charset="0"/>
              </a:defRPr>
            </a:lvl1pPr>
          </a:lstStyle>
          <a:p>
            <a:endParaRPr lang="nn-NO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" pitchFamily="-128" charset="0"/>
              </a:defRPr>
            </a:lvl1pPr>
          </a:lstStyle>
          <a:p>
            <a:fld id="{63440AE5-B7D2-43F1-A038-DE9AD02BD055}" type="slidenum">
              <a:rPr lang="nn-NO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49878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" pitchFamily="-128" charset="0"/>
              </a:defRPr>
            </a:lvl1pPr>
          </a:lstStyle>
          <a:p>
            <a:endParaRPr lang="nn-NO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" pitchFamily="-128" charset="0"/>
              </a:defRPr>
            </a:lvl1pPr>
          </a:lstStyle>
          <a:p>
            <a:endParaRPr lang="nn-NO"/>
          </a:p>
        </p:txBody>
      </p:sp>
      <p:sp>
        <p:nvSpPr>
          <p:cNvPr id="180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93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0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7"/>
            <a:ext cx="4984962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 smtClean="0"/>
              <a:t>Click to edit Master text styles</a:t>
            </a:r>
          </a:p>
          <a:p>
            <a:pPr lvl="1"/>
            <a:r>
              <a:rPr lang="nn-NO" smtClean="0"/>
              <a:t>Second level</a:t>
            </a:r>
          </a:p>
          <a:p>
            <a:pPr lvl="2"/>
            <a:r>
              <a:rPr lang="nn-NO" smtClean="0"/>
              <a:t>Third level</a:t>
            </a:r>
          </a:p>
          <a:p>
            <a:pPr lvl="3"/>
            <a:r>
              <a:rPr lang="nn-NO" smtClean="0"/>
              <a:t>Fourth level</a:t>
            </a:r>
          </a:p>
          <a:p>
            <a:pPr lvl="4"/>
            <a:r>
              <a:rPr lang="nn-NO" smtClean="0"/>
              <a:t>Fifth level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" pitchFamily="-128" charset="0"/>
              </a:defRPr>
            </a:lvl1pPr>
          </a:lstStyle>
          <a:p>
            <a:endParaRPr lang="nn-NO"/>
          </a:p>
        </p:txBody>
      </p:sp>
      <p:sp>
        <p:nvSpPr>
          <p:cNvPr id="180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" pitchFamily="-128" charset="0"/>
              </a:defRPr>
            </a:lvl1pPr>
          </a:lstStyle>
          <a:p>
            <a:fld id="{7B8077CB-E01B-4F6F-AE64-1F697C95FA9B}" type="slidenum">
              <a:rPr lang="nn-NO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70691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2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2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2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2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2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AFF771-DDD3-E548-AA58-54C6A9840A60}" type="slidenum">
              <a:rPr lang="nn-NO"/>
              <a:pPr>
                <a:defRPr/>
              </a:pPr>
              <a:t>0</a:t>
            </a:fld>
            <a:endParaRPr lang="nn-NO" dirty="0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nb-NO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1F5A53-EE4A-5549-9242-AEC93A41359F}" type="slidenum">
              <a:rPr lang="nn-NO"/>
              <a:pPr>
                <a:defRPr/>
              </a:pPr>
              <a:t>54</a:t>
            </a:fld>
            <a:endParaRPr lang="nn-NO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nb-NO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3E32DA-7A03-114E-AD2E-1D6E27D8D8A1}" type="slidenum">
              <a:rPr lang="nn-NO" smtClean="0"/>
              <a:pPr>
                <a:defRPr/>
              </a:pPr>
              <a:t>3</a:t>
            </a:fld>
            <a:endParaRPr lang="nn-NO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>
                <a:cs typeface="+mn-cs"/>
              </a:rPr>
              <a:t>Overdriv gjerne </a:t>
            </a:r>
            <a:r>
              <a:rPr lang="nb-NO" dirty="0" err="1" smtClean="0">
                <a:cs typeface="+mn-cs"/>
              </a:rPr>
              <a:t>Rødtankene</a:t>
            </a:r>
            <a:r>
              <a:rPr lang="nb-NO" dirty="0" smtClean="0">
                <a:cs typeface="+mn-cs"/>
              </a:rPr>
              <a:t> – og la ungdommene hjelpe hverandre med å si grønntanker!</a:t>
            </a:r>
            <a:endParaRPr lang="nb-NO" dirty="0"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F4F5B0-A30C-AE4B-B563-F273A3BA654F}" type="slidenum">
              <a:rPr lang="nn-NO"/>
              <a:pPr>
                <a:defRPr/>
              </a:pPr>
              <a:t>11</a:t>
            </a:fld>
            <a:endParaRPr lang="nn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Prøv å oppmuntre ungdommene til å lage seg et system der de får påminnere ofte på en måte som passer for seg, og som hjelper dem til å komme på </a:t>
            </a:r>
            <a:r>
              <a:rPr lang="nb-NO" dirty="0" err="1" smtClean="0"/>
              <a:t>grønntanene</a:t>
            </a:r>
            <a:r>
              <a:rPr lang="nb-NO" dirty="0" smtClean="0"/>
              <a:t> akkurat der de trenger der. Mengdetrening i hverdagen på egne premisser!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DCE889-753A-5F4B-B8F1-1F726C2B2369}" type="slidenum">
              <a:rPr lang="nn-NO" smtClean="0"/>
              <a:pPr>
                <a:defRPr/>
              </a:pPr>
              <a:t>13</a:t>
            </a:fld>
            <a:endParaRPr lang="nn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E3A983-590C-B249-A60C-FEB212D78A40}" type="slidenum">
              <a:rPr lang="nn-NO"/>
              <a:pPr>
                <a:defRPr/>
              </a:pPr>
              <a:t>15</a:t>
            </a:fld>
            <a:endParaRPr lang="nn-NO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nb-NO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Si noe om at det er bra at foreldre kommer – viser engasjement! Fint å se ungdom som synes det er ok  å ha med foreldrene, og foreldre som vil støtte!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1CA512-8F69-2B43-8819-0C1B62C55849}" type="slidenum">
              <a:rPr lang="nn-NO" smtClean="0"/>
              <a:pPr>
                <a:defRPr/>
              </a:pPr>
              <a:t>28</a:t>
            </a:fld>
            <a:endParaRPr lang="nn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Prøv å oppmuntre ungdommene til å lage seg et system der de får påminnere ofte på en måte som passer for seg, og som hjelper dem til å </a:t>
            </a:r>
            <a:r>
              <a:rPr lang="nb-NO" dirty="0" err="1" smtClean="0"/>
              <a:t>tenge</a:t>
            </a:r>
            <a:r>
              <a:rPr lang="nb-NO" dirty="0" smtClean="0"/>
              <a:t> </a:t>
            </a:r>
            <a:r>
              <a:rPr lang="nb-NO" dirty="0" err="1" smtClean="0"/>
              <a:t>grønntanene</a:t>
            </a:r>
            <a:r>
              <a:rPr lang="nb-NO" dirty="0" smtClean="0"/>
              <a:t> akkurat der de trenger der. Mengdetrening i hverdagen på egne premisser!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DCE889-753A-5F4B-B8F1-1F726C2B2369}" type="slidenum">
              <a:rPr lang="nn-NO" smtClean="0"/>
              <a:pPr>
                <a:defRPr/>
              </a:pPr>
              <a:t>30</a:t>
            </a:fld>
            <a:endParaRPr lang="nn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8BC6E9-FCC7-4B48-A475-C0E981059E28}" type="slidenum">
              <a:rPr lang="nn-NO"/>
              <a:pPr>
                <a:defRPr/>
              </a:pPr>
              <a:t>33</a:t>
            </a:fld>
            <a:endParaRPr lang="nn-NO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nb-NO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BFB8FE-A08B-AF45-8141-71B6624B2309}" type="slidenum">
              <a:rPr lang="nn-NO"/>
              <a:pPr>
                <a:defRPr/>
              </a:pPr>
              <a:t>43</a:t>
            </a:fld>
            <a:endParaRPr lang="nn-NO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nb-NO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317625" y="2790825"/>
            <a:ext cx="10296525" cy="1295400"/>
          </a:xfrm>
          <a:solidFill>
            <a:srgbClr val="FF5009">
              <a:alpha val="0"/>
            </a:srgbClr>
          </a:solidFill>
        </p:spPr>
        <p:txBody>
          <a:bodyPr anchor="b"/>
          <a:lstStyle>
            <a:lvl1pPr>
              <a:defRPr sz="3000"/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n-NO" noProof="0" smtClean="0"/>
          </a:p>
        </p:txBody>
      </p:sp>
      <p:sp>
        <p:nvSpPr>
          <p:cNvPr id="175120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17625" y="4446588"/>
            <a:ext cx="10296525" cy="2332037"/>
          </a:xfrm>
          <a:solidFill>
            <a:srgbClr val="FF5009">
              <a:alpha val="0"/>
            </a:srgbClr>
          </a:solidFill>
        </p:spPr>
        <p:txBody>
          <a:bodyPr lIns="87293" tIns="43647" rIns="87293" bIns="43647"/>
          <a:lstStyle>
            <a:lvl1pPr marL="0" indent="0">
              <a:buFont typeface="Wingdings 2" pitchFamily="18" charset="2"/>
              <a:buNone/>
              <a:defRPr sz="2400"/>
            </a:lvl1pPr>
          </a:lstStyle>
          <a:p>
            <a:pPr lvl="0"/>
            <a:r>
              <a:rPr lang="nb-NO" noProof="0" smtClean="0"/>
              <a:t>Klikk for å redigere undertittelstil i malen</a:t>
            </a:r>
          </a:p>
        </p:txBody>
      </p:sp>
      <p:sp>
        <p:nvSpPr>
          <p:cNvPr id="175127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6B73490-F21A-4A9D-AC2B-8E1A966029C1}" type="slidenum">
              <a:rPr lang="nb-NO"/>
              <a:pPr/>
              <a:t>‹#›</a:t>
            </a:fld>
            <a:endParaRPr lang="nb-NO">
              <a:latin typeface="Times" pitchFamily="-128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532865-8255-4896-B0F2-CC56510C35B6}" type="slidenum">
              <a:rPr lang="nb-NO"/>
              <a:pPr/>
              <a:t>‹#›</a:t>
            </a:fld>
            <a:endParaRPr lang="nb-NO">
              <a:latin typeface="Times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44137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393238" y="976313"/>
            <a:ext cx="2800350" cy="81502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92188" y="976313"/>
            <a:ext cx="8248650" cy="81502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755C4C-8B0D-4ABC-A21F-9C6749F27FD6}" type="slidenum">
              <a:rPr lang="nb-NO"/>
              <a:pPr/>
              <a:t>‹#›</a:t>
            </a:fld>
            <a:endParaRPr lang="nb-NO">
              <a:latin typeface="Times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547637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tel, inn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5241" y="867269"/>
            <a:ext cx="11052731" cy="162612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75241" y="2818624"/>
            <a:ext cx="5418005" cy="585406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609967" y="2818624"/>
            <a:ext cx="5418005" cy="585406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74725" y="8890000"/>
            <a:ext cx="2709863" cy="649288"/>
          </a:xfrm>
          <a:prstGeom prst="rect">
            <a:avLst/>
          </a:prstGeom>
        </p:spPr>
        <p:txBody>
          <a:bodyPr lIns="130055" tIns="65028" rIns="130055" bIns="65028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43413" y="8890000"/>
            <a:ext cx="4116387" cy="649288"/>
          </a:xfrm>
          <a:prstGeom prst="rect">
            <a:avLst/>
          </a:prstGeom>
        </p:spPr>
        <p:txBody>
          <a:bodyPr lIns="130055" tIns="65028" rIns="130055" bIns="65028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E662F-0E56-F441-A6EE-5F66C92618E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6018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55BE3E-EE94-44DD-A20D-137DE9FC73BC}" type="slidenum">
              <a:rPr lang="nb-NO"/>
              <a:pPr/>
              <a:t>‹#›</a:t>
            </a:fld>
            <a:endParaRPr lang="nb-NO">
              <a:latin typeface="Times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305630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7113" y="6269038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7113" y="4135438"/>
            <a:ext cx="11052175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478111-E740-4435-9D44-97962F0B4A5C}" type="slidenum">
              <a:rPr lang="nb-NO"/>
              <a:pPr/>
              <a:t>‹#›</a:t>
            </a:fld>
            <a:endParaRPr lang="nb-NO">
              <a:latin typeface="Times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966221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92188" y="2430463"/>
            <a:ext cx="5524500" cy="6696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669088" y="2430463"/>
            <a:ext cx="5524500" cy="6696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F97451-6CA0-4CB8-AB79-F172397D459B}" type="slidenum">
              <a:rPr lang="nb-NO"/>
              <a:pPr/>
              <a:t>‹#›</a:t>
            </a:fld>
            <a:endParaRPr lang="nb-NO">
              <a:latin typeface="Times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015094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50875" y="2184400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0875" y="3094038"/>
            <a:ext cx="5745163" cy="562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605588" y="2184400"/>
            <a:ext cx="5746750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605588" y="3094038"/>
            <a:ext cx="5746750" cy="562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8565DE-B1DF-4AB8-BA26-129860E082B8}" type="slidenum">
              <a:rPr lang="nb-NO"/>
              <a:pPr/>
              <a:t>‹#›</a:t>
            </a:fld>
            <a:endParaRPr lang="nb-NO">
              <a:latin typeface="Times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37572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7DF829-8587-45D9-9E65-C60D1E28931C}" type="slidenum">
              <a:rPr lang="nb-NO"/>
              <a:pPr/>
              <a:t>‹#›</a:t>
            </a:fld>
            <a:endParaRPr lang="nb-NO">
              <a:latin typeface="Times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1072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846879-8B48-4C67-A16F-4F4CCB17EE35}" type="slidenum">
              <a:rPr lang="nb-NO"/>
              <a:pPr/>
              <a:t>‹#›</a:t>
            </a:fld>
            <a:endParaRPr lang="nb-NO">
              <a:latin typeface="Times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588371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6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6725" cy="6673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6D6E41-8D23-49BD-9333-43BD480194E4}" type="slidenum">
              <a:rPr lang="nb-NO"/>
              <a:pPr/>
              <a:t>‹#›</a:t>
            </a:fld>
            <a:endParaRPr lang="nb-NO">
              <a:latin typeface="Times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577593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47938" y="6829425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4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547938" y="7635875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5CA6F2-3799-42E0-9B82-751ED436895E}" type="slidenum">
              <a:rPr lang="nb-NO"/>
              <a:pPr/>
              <a:t>‹#›</a:t>
            </a:fld>
            <a:endParaRPr lang="nb-NO">
              <a:latin typeface="Times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495312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992188" y="976313"/>
            <a:ext cx="1120140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83" tIns="43641" rIns="87283" bIns="436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  <a:endParaRPr lang="nn-NO" smtClean="0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2188" y="2430463"/>
            <a:ext cx="11201400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83" tIns="43641" rIns="87283" bIns="436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 smtClean="0"/>
          </a:p>
        </p:txBody>
      </p:sp>
      <p:sp>
        <p:nvSpPr>
          <p:cNvPr id="1062" name="Line 38"/>
          <p:cNvSpPr>
            <a:spLocks noChangeShapeType="1"/>
          </p:cNvSpPr>
          <p:nvPr/>
        </p:nvSpPr>
        <p:spPr bwMode="auto">
          <a:xfrm flipH="1">
            <a:off x="0" y="2447925"/>
            <a:ext cx="76200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n-NO"/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6250" y="9220200"/>
            <a:ext cx="8493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7293" tIns="43647" rIns="87293" bIns="43647" numCol="1" anchor="ctr" anchorCtr="0" compatLnSpc="1">
            <a:prstTxWarp prst="textNoShape">
              <a:avLst/>
            </a:prstTxWarp>
          </a:bodyPr>
          <a:lstStyle>
            <a:lvl1pPr algn="l" defTabSz="873125">
              <a:spcBef>
                <a:spcPct val="0"/>
              </a:spcBef>
              <a:defRPr sz="1000">
                <a:solidFill>
                  <a:srgbClr val="B9B9B9"/>
                </a:solidFill>
              </a:defRPr>
            </a:lvl1pPr>
          </a:lstStyle>
          <a:p>
            <a:fld id="{011C5B50-0B25-46DA-B775-AA97CFF2C288}" type="slidenum">
              <a:rPr lang="nb-NO"/>
              <a:pPr/>
              <a:t>‹#›</a:t>
            </a:fld>
            <a:endParaRPr lang="nb-NO">
              <a:latin typeface="Times" pitchFamily="-12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>
    <p:wipe dir="r"/>
  </p:transition>
  <p:hf hdr="0" ftr="0" dt="0"/>
  <p:txStyles>
    <p:titleStyle>
      <a:lvl1pPr algn="l" defTabSz="131445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31445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defTabSz="131445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defTabSz="131445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defTabSz="131445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defTabSz="131445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defTabSz="131445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defTabSz="131445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defTabSz="131445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55600" indent="-355600" algn="l" defTabSz="1314450" rtl="0" eaLnBrk="1" fontAlgn="base" hangingPunct="1">
        <a:spcBef>
          <a:spcPct val="50000"/>
        </a:spcBef>
        <a:spcAft>
          <a:spcPct val="0"/>
        </a:spcAft>
        <a:buClr>
          <a:srgbClr val="8BD3F5"/>
        </a:buClr>
        <a:buFont typeface="Wingdings 2" pitchFamily="18" charset="2"/>
        <a:buChar char="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901700" indent="-366713" algn="l" defTabSz="1314450" rtl="0" eaLnBrk="1" fontAlgn="base" hangingPunct="1">
        <a:spcBef>
          <a:spcPct val="50000"/>
        </a:spcBef>
        <a:spcAft>
          <a:spcPct val="0"/>
        </a:spcAft>
        <a:buClr>
          <a:srgbClr val="8BD3F5"/>
        </a:buClr>
        <a:buChar char="–"/>
        <a:defRPr sz="2000">
          <a:solidFill>
            <a:schemeClr val="tx1"/>
          </a:solidFill>
          <a:latin typeface="+mn-lt"/>
        </a:defRPr>
      </a:lvl2pPr>
      <a:lvl3pPr marL="1346200" indent="-265113" algn="l" defTabSz="1314450" rtl="0" eaLnBrk="1" fontAlgn="base" hangingPunct="1">
        <a:spcBef>
          <a:spcPct val="50000"/>
        </a:spcBef>
        <a:spcAft>
          <a:spcPct val="0"/>
        </a:spcAft>
        <a:buClr>
          <a:srgbClr val="8BD3F5"/>
        </a:buClr>
        <a:buChar char="o"/>
        <a:defRPr>
          <a:solidFill>
            <a:schemeClr val="tx1"/>
          </a:solidFill>
          <a:latin typeface="+mn-lt"/>
        </a:defRPr>
      </a:lvl3pPr>
      <a:lvl4pPr marL="1709738" indent="-184150" algn="l" defTabSz="1314450" rtl="0" eaLnBrk="1" fontAlgn="base" hangingPunct="1">
        <a:spcBef>
          <a:spcPct val="50000"/>
        </a:spcBef>
        <a:spcAft>
          <a:spcPct val="0"/>
        </a:spcAft>
        <a:buClr>
          <a:srgbClr val="404040"/>
        </a:buClr>
        <a:buFont typeface="Times" pitchFamily="-128" charset="0"/>
        <a:buChar char="-"/>
        <a:defRPr sz="1600">
          <a:solidFill>
            <a:schemeClr val="tx1"/>
          </a:solidFill>
          <a:latin typeface="+mn-lt"/>
        </a:defRPr>
      </a:lvl4pPr>
      <a:lvl5pPr marL="2073275" indent="-184150" algn="l" defTabSz="1314450" rtl="0" eaLnBrk="1" fontAlgn="base" hangingPunct="1">
        <a:spcBef>
          <a:spcPct val="50000"/>
        </a:spcBef>
        <a:spcAft>
          <a:spcPct val="0"/>
        </a:spcAft>
        <a:buClr>
          <a:srgbClr val="404040"/>
        </a:buClr>
        <a:buFont typeface="Times" pitchFamily="-128" charset="0"/>
        <a:buChar char="•"/>
        <a:defRPr sz="1400">
          <a:solidFill>
            <a:schemeClr val="tx1"/>
          </a:solidFill>
          <a:latin typeface="+mn-lt"/>
        </a:defRPr>
      </a:lvl5pPr>
      <a:lvl6pPr marL="2530475" indent="-184150" algn="l" defTabSz="1314450" rtl="0" eaLnBrk="1" fontAlgn="base" hangingPunct="1">
        <a:spcBef>
          <a:spcPct val="50000"/>
        </a:spcBef>
        <a:spcAft>
          <a:spcPct val="0"/>
        </a:spcAft>
        <a:buClr>
          <a:srgbClr val="404040"/>
        </a:buClr>
        <a:buFont typeface="Times" pitchFamily="-128" charset="0"/>
        <a:buChar char="•"/>
        <a:defRPr sz="1400">
          <a:solidFill>
            <a:schemeClr val="tx1"/>
          </a:solidFill>
          <a:latin typeface="+mn-lt"/>
        </a:defRPr>
      </a:lvl6pPr>
      <a:lvl7pPr marL="2987675" indent="-184150" algn="l" defTabSz="1314450" rtl="0" eaLnBrk="1" fontAlgn="base" hangingPunct="1">
        <a:spcBef>
          <a:spcPct val="50000"/>
        </a:spcBef>
        <a:spcAft>
          <a:spcPct val="0"/>
        </a:spcAft>
        <a:buClr>
          <a:srgbClr val="404040"/>
        </a:buClr>
        <a:buFont typeface="Times" pitchFamily="-128" charset="0"/>
        <a:buChar char="•"/>
        <a:defRPr sz="1400">
          <a:solidFill>
            <a:schemeClr val="tx1"/>
          </a:solidFill>
          <a:latin typeface="+mn-lt"/>
        </a:defRPr>
      </a:lvl7pPr>
      <a:lvl8pPr marL="3444875" indent="-184150" algn="l" defTabSz="1314450" rtl="0" eaLnBrk="1" fontAlgn="base" hangingPunct="1">
        <a:spcBef>
          <a:spcPct val="50000"/>
        </a:spcBef>
        <a:spcAft>
          <a:spcPct val="0"/>
        </a:spcAft>
        <a:buClr>
          <a:srgbClr val="404040"/>
        </a:buClr>
        <a:buFont typeface="Times" pitchFamily="-128" charset="0"/>
        <a:buChar char="•"/>
        <a:defRPr sz="1400">
          <a:solidFill>
            <a:schemeClr val="tx1"/>
          </a:solidFill>
          <a:latin typeface="+mn-lt"/>
        </a:defRPr>
      </a:lvl8pPr>
      <a:lvl9pPr marL="3902075" indent="-184150" algn="l" defTabSz="1314450" rtl="0" eaLnBrk="1" fontAlgn="base" hangingPunct="1">
        <a:spcBef>
          <a:spcPct val="50000"/>
        </a:spcBef>
        <a:spcAft>
          <a:spcPct val="0"/>
        </a:spcAft>
        <a:buClr>
          <a:srgbClr val="404040"/>
        </a:buClr>
        <a:buFont typeface="Times" pitchFamily="-128" charset="0"/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youtube.com/watch?v=XTUyXgXlYF4" TargetMode="External"/><Relationship Id="rId3" Type="http://schemas.openxmlformats.org/officeDocument/2006/relationships/image" Target="../media/image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3" Type="http://schemas.openxmlformats.org/officeDocument/2006/relationships/hyperlink" Target="https://www.youtube.com/watch?v=e3xfCgelYK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0161" y="9043086"/>
            <a:ext cx="3034083" cy="51945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EA2FD59-4553-B74A-B8F7-2E0595FA87C1}" type="slidenum">
              <a:rPr lang="nb-NO"/>
              <a:pPr>
                <a:defRPr/>
              </a:pPr>
              <a:t>0</a:t>
            </a:fld>
            <a:endParaRPr lang="nb-NO" dirty="0">
              <a:latin typeface="Times" charset="0"/>
            </a:endParaRPr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45022" y="2718146"/>
            <a:ext cx="10153228" cy="208823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b-NO" sz="4000" dirty="0" smtClean="0"/>
              <a:t>FOR BARN SOM VI TØRRE MER</a:t>
            </a:r>
            <a:endParaRPr lang="nb-NO" sz="4000" dirty="0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3526" y="4662488"/>
            <a:ext cx="10225087" cy="1755776"/>
          </a:xfrm>
        </p:spPr>
        <p:txBody>
          <a:bodyPr/>
          <a:lstStyle/>
          <a:p>
            <a:pPr>
              <a:defRPr/>
            </a:pPr>
            <a:endParaRPr lang="nb-NO" sz="3600" b="1" dirty="0" smtClean="0"/>
          </a:p>
          <a:p>
            <a:pPr>
              <a:defRPr/>
            </a:pPr>
            <a:r>
              <a:rPr lang="nb-NO" sz="3600" b="1" dirty="0" smtClean="0"/>
              <a:t>time 1</a:t>
            </a:r>
            <a:endParaRPr lang="nb-NO" sz="3600" b="1" dirty="0"/>
          </a:p>
        </p:txBody>
      </p:sp>
    </p:spTree>
    <p:extLst>
      <p:ext uri="{BB962C8B-B14F-4D97-AF65-F5344CB8AC3E}">
        <p14:creationId xmlns:p14="http://schemas.microsoft.com/office/powerpoint/2010/main" val="136523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74725" y="866775"/>
            <a:ext cx="11053763" cy="1627188"/>
          </a:xfrm>
        </p:spPr>
        <p:txBody>
          <a:bodyPr/>
          <a:lstStyle/>
          <a:p>
            <a:pPr eaLnBrk="1" hangingPunct="1">
              <a:defRPr/>
            </a:pPr>
            <a:r>
              <a:rPr lang="nb-NO" sz="4000" dirty="0" err="1"/>
              <a:t>Rødtanker</a:t>
            </a:r>
            <a:endParaRPr lang="nb-NO" sz="4000" dirty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610351" y="2819401"/>
            <a:ext cx="5418138" cy="585311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nb-NO" sz="4000" dirty="0"/>
              <a:t>Tanker som gjør at vi blir mer redd, flau, usikre eller lei oss enn vi har bruk for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b-NO" sz="4000" dirty="0"/>
              <a:t>Tanker som </a:t>
            </a:r>
            <a:r>
              <a:rPr lang="nb-NO" sz="4000" dirty="0" smtClean="0"/>
              <a:t>gjør det vanskeligere for oss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b-NO" sz="4000" dirty="0" smtClean="0"/>
              <a:t>Tanker </a:t>
            </a:r>
            <a:r>
              <a:rPr lang="nb-NO" sz="4000" dirty="0"/>
              <a:t>som gjør at vi vil </a:t>
            </a:r>
            <a:r>
              <a:rPr lang="nb-NO" sz="4000" dirty="0" smtClean="0"/>
              <a:t>unngå</a:t>
            </a:r>
            <a:endParaRPr lang="nb-NO" sz="4000" dirty="0"/>
          </a:p>
        </p:txBody>
      </p:sp>
      <p:pic>
        <p:nvPicPr>
          <p:cNvPr id="2" name="Bilde 1" descr="230908 Raud 1.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06179"/>
            <a:ext cx="662352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7344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74725" y="866775"/>
            <a:ext cx="11053763" cy="1627188"/>
          </a:xfrm>
        </p:spPr>
        <p:txBody>
          <a:bodyPr/>
          <a:lstStyle/>
          <a:p>
            <a:pPr eaLnBrk="1" hangingPunct="1">
              <a:defRPr/>
            </a:pPr>
            <a:r>
              <a:rPr lang="nb-NO" sz="4000" dirty="0"/>
              <a:t>Grønntanker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610351" y="2819401"/>
            <a:ext cx="5418138" cy="5853113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nb-NO" sz="4000" dirty="0"/>
              <a:t>= Hjelpsomme </a:t>
            </a:r>
            <a:r>
              <a:rPr lang="nb-NO" sz="4000" dirty="0" smtClean="0"/>
              <a:t>tanker</a:t>
            </a:r>
          </a:p>
          <a:p>
            <a:pPr>
              <a:defRPr/>
            </a:pPr>
            <a:r>
              <a:rPr lang="nb-NO" sz="4000" dirty="0"/>
              <a:t>Tanker som hjelper deg </a:t>
            </a:r>
            <a:r>
              <a:rPr lang="nb-NO" sz="4000" i="1" dirty="0" smtClean="0"/>
              <a:t>på sikt</a:t>
            </a:r>
          </a:p>
          <a:p>
            <a:pPr>
              <a:defRPr/>
            </a:pPr>
            <a:r>
              <a:rPr lang="nb-NO" sz="4000" dirty="0" smtClean="0"/>
              <a:t>gjør </a:t>
            </a:r>
            <a:r>
              <a:rPr lang="nb-NO" sz="4000" dirty="0"/>
              <a:t>deg </a:t>
            </a:r>
            <a:r>
              <a:rPr lang="nb-NO" sz="4000" dirty="0" smtClean="0"/>
              <a:t>mer </a:t>
            </a:r>
          </a:p>
          <a:p>
            <a:pPr lvl="1">
              <a:defRPr/>
            </a:pPr>
            <a:r>
              <a:rPr lang="nb-NO" sz="3800" dirty="0" smtClean="0"/>
              <a:t>trygg </a:t>
            </a:r>
            <a:r>
              <a:rPr lang="nb-NO" sz="3800" dirty="0"/>
              <a:t>og </a:t>
            </a:r>
            <a:r>
              <a:rPr lang="nb-NO" sz="3800" dirty="0" smtClean="0"/>
              <a:t>glad</a:t>
            </a:r>
          </a:p>
          <a:p>
            <a:pPr lvl="1">
              <a:defRPr/>
            </a:pPr>
            <a:r>
              <a:rPr lang="nb-NO" sz="4000" dirty="0" smtClean="0"/>
              <a:t>Selvsikker</a:t>
            </a:r>
            <a:endParaRPr lang="nb-NO" sz="4000" dirty="0"/>
          </a:p>
          <a:p>
            <a:pPr lvl="1">
              <a:defRPr/>
            </a:pPr>
            <a:r>
              <a:rPr lang="nb-NO" sz="4000" dirty="0" smtClean="0"/>
              <a:t>modig og avslappet</a:t>
            </a:r>
            <a:endParaRPr lang="nb-NO" sz="4000" dirty="0"/>
          </a:p>
          <a:p>
            <a:pPr eaLnBrk="1" hangingPunct="1">
              <a:defRPr/>
            </a:pPr>
            <a:endParaRPr lang="nb-NO" sz="4000" dirty="0"/>
          </a:p>
        </p:txBody>
      </p:sp>
      <p:pic>
        <p:nvPicPr>
          <p:cNvPr id="2" name="Bilde 1" descr="230908 Grøn 1.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178" y="3078187"/>
            <a:ext cx="6083740" cy="429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3189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b-NO" dirty="0" smtClean="0">
                <a:cs typeface="+mj-cs"/>
              </a:rPr>
              <a:t>Tankekamp</a:t>
            </a:r>
            <a:endParaRPr lang="nb-NO" dirty="0">
              <a:cs typeface="+mj-cs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b-NO" dirty="0" smtClean="0">
                <a:cs typeface="+mn-cs"/>
              </a:rPr>
              <a:t>Gruppen deles i to lag, et blir rødt, et grønt </a:t>
            </a:r>
          </a:p>
          <a:p>
            <a:pPr>
              <a:defRPr/>
            </a:pPr>
            <a:r>
              <a:rPr lang="nb-NO" dirty="0" smtClean="0"/>
              <a:t>Få gruppeleder til å flytte seg frem eller bak (flyttes av å få tanker – samtidig som hun/han får Rød eller Grønn i hånda)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B213FC-8239-B34E-811A-EF3A8FE5556A}" type="slidenum">
              <a:rPr lang="nb-NO"/>
              <a:pPr>
                <a:defRPr/>
              </a:pPr>
              <a:t>11</a:t>
            </a:fld>
            <a:endParaRPr lang="nb-NO"/>
          </a:p>
        </p:txBody>
      </p:sp>
      <p:pic>
        <p:nvPicPr>
          <p:cNvPr id="6" name="Plassholder for innhold 5" descr="raud mot grøn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9" r="208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5420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Din grønntanke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 smtClean="0"/>
              <a:t>Skriv opp en grønntanke som kan bli til hjelp for deg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7451-6CA0-4CB8-AB79-F172397D459B}" type="slidenum">
              <a:rPr lang="nb-NO" smtClean="0"/>
              <a:pPr/>
              <a:t>12</a:t>
            </a:fld>
            <a:endParaRPr lang="nb-NO">
              <a:latin typeface="Times" pitchFamily="-128" charset="0"/>
            </a:endParaRPr>
          </a:p>
        </p:txBody>
      </p:sp>
      <p:pic>
        <p:nvPicPr>
          <p:cNvPr id="6" name="Plassholder for innhold 5" descr="230908 Grøn 1.0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9" r="208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141629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>
                <a:cs typeface="+mj-cs"/>
              </a:rPr>
              <a:t>Til neste gang</a:t>
            </a:r>
            <a:endParaRPr lang="nb-NO" dirty="0">
              <a:cs typeface="+mj-cs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b-NO" dirty="0" smtClean="0">
                <a:cs typeface="+mn-cs"/>
              </a:rPr>
              <a:t>Les s 8 – 17</a:t>
            </a:r>
          </a:p>
          <a:p>
            <a:pPr>
              <a:defRPr/>
            </a:pPr>
            <a:r>
              <a:rPr lang="nb-NO" dirty="0" smtClean="0">
                <a:cs typeface="+mn-cs"/>
              </a:rPr>
              <a:t>Lag påminningssystem om grønntanker </a:t>
            </a:r>
          </a:p>
          <a:p>
            <a:pPr lvl="1">
              <a:defRPr/>
            </a:pPr>
            <a:r>
              <a:rPr lang="nb-NO" dirty="0" smtClean="0">
                <a:cs typeface="+mn-cs"/>
              </a:rPr>
              <a:t>På telefonen</a:t>
            </a:r>
          </a:p>
          <a:p>
            <a:pPr lvl="1">
              <a:defRPr/>
            </a:pPr>
            <a:r>
              <a:rPr lang="nb-NO" dirty="0" smtClean="0">
                <a:cs typeface="+mn-cs"/>
              </a:rPr>
              <a:t>På skjermspareren</a:t>
            </a:r>
          </a:p>
          <a:p>
            <a:pPr lvl="1">
              <a:defRPr/>
            </a:pPr>
            <a:r>
              <a:rPr lang="nb-NO" dirty="0" smtClean="0">
                <a:cs typeface="+mn-cs"/>
              </a:rPr>
              <a:t>Lapp over senga eller på døra hjemme</a:t>
            </a:r>
          </a:p>
          <a:p>
            <a:pPr lvl="1">
              <a:defRPr/>
            </a:pPr>
            <a:r>
              <a:rPr lang="nb-NO" dirty="0" smtClean="0">
                <a:cs typeface="+mn-cs"/>
              </a:rPr>
              <a:t>Grønn i </a:t>
            </a:r>
            <a:r>
              <a:rPr lang="nb-NO" dirty="0" err="1" smtClean="0">
                <a:cs typeface="+mn-cs"/>
              </a:rPr>
              <a:t>penalet</a:t>
            </a:r>
            <a:endParaRPr lang="nb-NO" dirty="0" smtClean="0">
              <a:cs typeface="+mn-cs"/>
            </a:endParaRPr>
          </a:p>
          <a:p>
            <a:pPr lvl="1">
              <a:defRPr/>
            </a:pPr>
            <a:r>
              <a:rPr lang="nb-NO" dirty="0" smtClean="0">
                <a:cs typeface="+mn-cs"/>
              </a:rPr>
              <a:t>Annet som passer for deg?</a:t>
            </a:r>
          </a:p>
          <a:p>
            <a:pPr lvl="1">
              <a:defRPr/>
            </a:pPr>
            <a:endParaRPr lang="nb-NO" dirty="0" smtClean="0">
              <a:cs typeface="+mn-cs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1DEB93-6CE1-8D4C-8936-9DF83025FEA9}" type="slidenum">
              <a:rPr lang="nb-NO"/>
              <a:pPr>
                <a:defRPr/>
              </a:pPr>
              <a:t>13</a:t>
            </a:fld>
            <a:endParaRPr lang="nb-NO"/>
          </a:p>
        </p:txBody>
      </p:sp>
      <p:pic>
        <p:nvPicPr>
          <p:cNvPr id="6" name="Plassholder for innhold 5" descr="redd for å lese.pdf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8" r="87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1916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>
                <a:cs typeface="+mj-cs"/>
              </a:rPr>
              <a:t>Takk for i dag</a:t>
            </a:r>
            <a:endParaRPr lang="nb-NO" dirty="0">
              <a:cs typeface="+mj-cs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>
                <a:cs typeface="+mn-cs"/>
              </a:rPr>
              <a:t>Knallbra jobbet!</a:t>
            </a:r>
          </a:p>
          <a:p>
            <a:pPr>
              <a:defRPr/>
            </a:pPr>
            <a:r>
              <a:rPr lang="nb-NO" dirty="0" smtClean="0">
                <a:cs typeface="+mn-cs"/>
              </a:rPr>
              <a:t>Vi skal hjelpe hverandre, være tålmodige og modige</a:t>
            </a:r>
            <a:endParaRPr lang="nb-NO" dirty="0">
              <a:cs typeface="+mn-cs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FD8C50-AF7A-FF4F-8BAB-5CF3D053EAF7}" type="slidenum">
              <a:rPr lang="nb-NO"/>
              <a:pPr>
                <a:defRPr/>
              </a:pPr>
              <a:t>14</a:t>
            </a:fld>
            <a:endParaRPr lang="nb-NO"/>
          </a:p>
        </p:txBody>
      </p:sp>
      <p:pic>
        <p:nvPicPr>
          <p:cNvPr id="3" name="Bilde 2" descr="230908 Grøn 1.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146" y="3294211"/>
            <a:ext cx="6740354" cy="476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5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0161" y="9043086"/>
            <a:ext cx="3034083" cy="51945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10687D-59BB-2145-ABDB-C555CD1EEF82}" type="slidenum">
              <a:rPr lang="nb-NO"/>
              <a:pPr>
                <a:defRPr/>
              </a:pPr>
              <a:t>15</a:t>
            </a:fld>
            <a:endParaRPr lang="nb-NO">
              <a:latin typeface="Times" charset="0"/>
            </a:endParaRPr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73014" y="2790826"/>
            <a:ext cx="10729191" cy="1943545"/>
          </a:xfrm>
        </p:spPr>
        <p:txBody>
          <a:bodyPr/>
          <a:lstStyle/>
          <a:p>
            <a:pPr>
              <a:defRPr/>
            </a:pPr>
            <a:r>
              <a:rPr lang="nb-NO" sz="4000" dirty="0" smtClean="0"/>
              <a:t>FOR </a:t>
            </a:r>
            <a:r>
              <a:rPr lang="nb-NO" sz="4000" dirty="0"/>
              <a:t>BARN SOM </a:t>
            </a:r>
            <a:r>
              <a:rPr lang="nb-NO" sz="4000" dirty="0" smtClean="0"/>
              <a:t>VILTØRRE </a:t>
            </a:r>
            <a:r>
              <a:rPr lang="nb-NO" sz="4000" dirty="0"/>
              <a:t>MER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1" y="4878387"/>
            <a:ext cx="10225087" cy="1755776"/>
          </a:xfrm>
        </p:spPr>
        <p:txBody>
          <a:bodyPr/>
          <a:lstStyle/>
          <a:p>
            <a:pPr>
              <a:defRPr/>
            </a:pPr>
            <a:r>
              <a:rPr lang="nb-NO" sz="3600" b="1" dirty="0"/>
              <a:t>Time 2</a:t>
            </a:r>
          </a:p>
        </p:txBody>
      </p:sp>
    </p:spTree>
    <p:extLst>
      <p:ext uri="{BB962C8B-B14F-4D97-AF65-F5344CB8AC3E}">
        <p14:creationId xmlns:p14="http://schemas.microsoft.com/office/powerpoint/2010/main" val="122579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>
                <a:solidFill>
                  <a:srgbClr val="000000"/>
                </a:solidFill>
              </a:rPr>
              <a:t>HVA SKAL VI GJØRE I DAG?</a:t>
            </a:r>
            <a:br>
              <a:rPr lang="nb-NO" sz="2800" dirty="0">
                <a:solidFill>
                  <a:srgbClr val="000000"/>
                </a:solidFill>
              </a:rPr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>
              <a:defRPr/>
            </a:pPr>
            <a:r>
              <a:rPr lang="nb-NO" b="1" dirty="0"/>
              <a:t>Velkommen</a:t>
            </a:r>
          </a:p>
          <a:p>
            <a:pPr lvl="1">
              <a:defRPr/>
            </a:pPr>
            <a:r>
              <a:rPr lang="nb-NO" b="1" dirty="0"/>
              <a:t>Følelser og frykt</a:t>
            </a:r>
          </a:p>
          <a:p>
            <a:pPr lvl="1">
              <a:defRPr/>
            </a:pPr>
            <a:r>
              <a:rPr lang="nb-NO" b="1" dirty="0"/>
              <a:t>Tankekraft </a:t>
            </a:r>
          </a:p>
          <a:p>
            <a:pPr lvl="1">
              <a:defRPr/>
            </a:pPr>
            <a:r>
              <a:rPr lang="nb-NO" b="1" dirty="0"/>
              <a:t>Hjelpehånden</a:t>
            </a:r>
          </a:p>
          <a:p>
            <a:pPr lvl="1">
              <a:defRPr/>
            </a:pPr>
            <a:r>
              <a:rPr lang="nb-NO" b="1" dirty="0"/>
              <a:t>Lag unngåelsesliste</a:t>
            </a:r>
          </a:p>
          <a:p>
            <a:pPr lvl="1">
              <a:defRPr/>
            </a:pPr>
            <a:r>
              <a:rPr lang="nb-NO" b="1" dirty="0"/>
              <a:t>Hvordan kan foreldre hjelpe?</a:t>
            </a:r>
          </a:p>
          <a:p>
            <a:pPr lvl="1">
              <a:defRPr/>
            </a:pPr>
            <a:r>
              <a:rPr lang="nb-NO" b="1" dirty="0"/>
              <a:t>Hjemmeoppgaver fra sist og til neste gang</a:t>
            </a:r>
          </a:p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7451-6CA0-4CB8-AB79-F172397D459B}" type="slidenum">
              <a:rPr lang="nb-NO" smtClean="0"/>
              <a:pPr/>
              <a:t>16</a:t>
            </a:fld>
            <a:endParaRPr lang="nb-NO">
              <a:latin typeface="Times" pitchFamily="-128" charset="0"/>
            </a:endParaRPr>
          </a:p>
        </p:txBody>
      </p:sp>
      <p:pic>
        <p:nvPicPr>
          <p:cNvPr id="6" name="Plassholder for innhold 4" descr="(HJELPEHAND)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8" r="87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19774081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84239" y="846138"/>
            <a:ext cx="11053762" cy="1627188"/>
          </a:xfrm>
        </p:spPr>
        <p:txBody>
          <a:bodyPr/>
          <a:lstStyle/>
          <a:p>
            <a:pPr>
              <a:defRPr/>
            </a:pPr>
            <a:r>
              <a:rPr lang="nb-NO" sz="4000" dirty="0"/>
              <a:t>Følelser gjør oss raskere og </a:t>
            </a:r>
            <a:r>
              <a:rPr lang="nb-NO" sz="4000" dirty="0" smtClean="0"/>
              <a:t>smartere</a:t>
            </a:r>
            <a:endParaRPr lang="nb-NO" sz="4000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610351" y="2819401"/>
            <a:ext cx="5418138" cy="5853113"/>
          </a:xfrm>
        </p:spPr>
        <p:txBody>
          <a:bodyPr/>
          <a:lstStyle/>
          <a:p>
            <a:pPr eaLnBrk="1" hangingPunct="1">
              <a:defRPr/>
            </a:pPr>
            <a:r>
              <a:rPr lang="nb-NO" sz="4000" dirty="0" smtClean="0"/>
              <a:t>Fordeler ved at man kan bli redd?</a:t>
            </a:r>
            <a:endParaRPr lang="nb-NO" sz="4000" dirty="0"/>
          </a:p>
          <a:p>
            <a:pPr>
              <a:defRPr/>
            </a:pPr>
            <a:r>
              <a:rPr lang="nb-NO" sz="4000" dirty="0"/>
              <a:t>Fordeler ved at man kan bli flau?</a:t>
            </a:r>
          </a:p>
          <a:p>
            <a:pPr eaLnBrk="1" hangingPunct="1">
              <a:defRPr/>
            </a:pPr>
            <a:endParaRPr lang="nb-NO" sz="4000" dirty="0"/>
          </a:p>
          <a:p>
            <a:pPr eaLnBrk="1" hangingPunct="1">
              <a:defRPr/>
            </a:pPr>
            <a:endParaRPr lang="nb-NO" sz="40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1021649" y="8066393"/>
            <a:ext cx="2937240" cy="808435"/>
          </a:xfrm>
          <a:prstGeom prst="rect">
            <a:avLst/>
          </a:prstGeom>
          <a:noFill/>
        </p:spPr>
        <p:txBody>
          <a:bodyPr wrap="square" lIns="130055" tIns="65028" rIns="130055" bIns="65028" rtlCol="0">
            <a:spAutoFit/>
          </a:bodyPr>
          <a:lstStyle/>
          <a:p>
            <a:r>
              <a:rPr lang="nb-NO" sz="1100" dirty="0"/>
              <a:t>Illustrasjonsfoto: </a:t>
            </a:r>
            <a:r>
              <a:rPr lang="nb-NO" sz="1100" dirty="0" err="1"/>
              <a:t>Colourbox</a:t>
            </a:r>
            <a:endParaRPr lang="nb-NO" sz="1100" dirty="0"/>
          </a:p>
          <a:p>
            <a:endParaRPr lang="nb-NO" dirty="0"/>
          </a:p>
        </p:txBody>
      </p:sp>
      <p:pic>
        <p:nvPicPr>
          <p:cNvPr id="3" name="Plassholder for innhold 2" descr="Vannskrekk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" r="37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0529436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4725" y="866775"/>
            <a:ext cx="11053763" cy="1627188"/>
          </a:xfrm>
        </p:spPr>
        <p:txBody>
          <a:bodyPr/>
          <a:lstStyle/>
          <a:p>
            <a:pPr>
              <a:defRPr/>
            </a:pPr>
            <a:r>
              <a:rPr lang="nb-NO" sz="4000" dirty="0"/>
              <a:t>Følelser sitter i kroppen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610351" y="2819401"/>
            <a:ext cx="5418138" cy="5853113"/>
          </a:xfrm>
        </p:spPr>
        <p:txBody>
          <a:bodyPr/>
          <a:lstStyle/>
          <a:p>
            <a:pPr>
              <a:defRPr/>
            </a:pPr>
            <a:r>
              <a:rPr lang="nb-NO" sz="2800" dirty="0"/>
              <a:t>Hvordan kjenner du redsel i din kropp? </a:t>
            </a:r>
          </a:p>
          <a:p>
            <a:pPr>
              <a:defRPr/>
            </a:pPr>
            <a:r>
              <a:rPr lang="nb-NO" sz="2800" dirty="0"/>
              <a:t>Hvordan er kroppen når du er avslappet?</a:t>
            </a:r>
          </a:p>
          <a:p>
            <a:pPr>
              <a:defRPr/>
            </a:pPr>
            <a:r>
              <a:rPr lang="nb-NO" sz="2800" dirty="0" smtClean="0"/>
              <a:t>Hvordan </a:t>
            </a:r>
            <a:r>
              <a:rPr lang="nb-NO" sz="2800" dirty="0"/>
              <a:t>kjennes det når du er flau? </a:t>
            </a:r>
          </a:p>
          <a:p>
            <a:pPr>
              <a:defRPr/>
            </a:pPr>
            <a:r>
              <a:rPr lang="nb-NO" sz="2800" dirty="0" smtClean="0"/>
              <a:t>Hvordan </a:t>
            </a:r>
            <a:r>
              <a:rPr lang="nb-NO" sz="2800" dirty="0"/>
              <a:t>kjennes det i kroppen når du kjenner deg selvsikker og stolt?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F2F5D-BBCE-6F45-96BD-C18ADA1A16E2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  <p:pic>
        <p:nvPicPr>
          <p:cNvPr id="7" name="Plassholder for innhold 6" descr="redsel i kroppen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" r="37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3628159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>
                <a:cs typeface="+mj-cs"/>
              </a:rPr>
              <a:t>Presentasjonsrunde</a:t>
            </a:r>
            <a:endParaRPr lang="nb-NO" dirty="0">
              <a:cs typeface="+mj-cs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>
                <a:cs typeface="+mn-cs"/>
              </a:rPr>
              <a:t>Navn</a:t>
            </a:r>
          </a:p>
          <a:p>
            <a:pPr>
              <a:defRPr/>
            </a:pPr>
            <a:r>
              <a:rPr lang="nb-NO" dirty="0" smtClean="0">
                <a:cs typeface="+mn-cs"/>
              </a:rPr>
              <a:t>Hva jeg liker</a:t>
            </a:r>
          </a:p>
          <a:p>
            <a:pPr>
              <a:defRPr/>
            </a:pPr>
            <a:r>
              <a:rPr lang="nb-NO" dirty="0" smtClean="0">
                <a:cs typeface="+mn-cs"/>
              </a:rPr>
              <a:t>Hvem jeg bor med</a:t>
            </a:r>
          </a:p>
          <a:p>
            <a:pPr>
              <a:defRPr/>
            </a:pPr>
            <a:endParaRPr lang="nb-NO" dirty="0">
              <a:cs typeface="+mn-cs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C67A4-C8CE-0C41-B530-8240C34AB76A}" type="slidenum">
              <a:rPr lang="nb-NO"/>
              <a:pPr>
                <a:defRPr/>
              </a:pPr>
              <a:t>1</a:t>
            </a:fld>
            <a:endParaRPr lang="nb-NO" dirty="0"/>
          </a:p>
        </p:txBody>
      </p:sp>
      <p:sp>
        <p:nvSpPr>
          <p:cNvPr id="8" name="TextBox 7"/>
          <p:cNvSpPr txBox="1"/>
          <p:nvPr/>
        </p:nvSpPr>
        <p:spPr>
          <a:xfrm>
            <a:off x="1598313" y="6391703"/>
            <a:ext cx="1801485" cy="269826"/>
          </a:xfrm>
          <a:prstGeom prst="rect">
            <a:avLst/>
          </a:prstGeom>
          <a:noFill/>
        </p:spPr>
        <p:txBody>
          <a:bodyPr wrap="square" lIns="130055" tIns="65028" rIns="130055" bIns="65028" rtlCol="0">
            <a:spAutoFit/>
          </a:bodyPr>
          <a:lstStyle/>
          <a:p>
            <a:r>
              <a:rPr lang="nb-NO" sz="900" dirty="0"/>
              <a:t>Illustrasjonsfoto: colourbox</a:t>
            </a:r>
            <a:endParaRPr lang="nb-NO" sz="1000" dirty="0"/>
          </a:p>
        </p:txBody>
      </p:sp>
      <p:pic>
        <p:nvPicPr>
          <p:cNvPr id="10" name="Plassholder for innhold 9" descr="jente buss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8" r="87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952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4725" y="866775"/>
            <a:ext cx="11053763" cy="1627188"/>
          </a:xfrm>
        </p:spPr>
        <p:txBody>
          <a:bodyPr/>
          <a:lstStyle/>
          <a:p>
            <a:pPr eaLnBrk="1" hangingPunct="1">
              <a:defRPr/>
            </a:pPr>
            <a:r>
              <a:rPr lang="nb-NO" sz="4000" dirty="0"/>
              <a:t>Hvor sterkt?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610351" y="2819401"/>
            <a:ext cx="5418138" cy="58531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nb-NO" sz="4000" dirty="0"/>
              <a:t>Følelser har ulik styrke.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b-NO" sz="4000" dirty="0"/>
              <a:t>Følelse-styrke 0 – 10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b-NO" sz="4000" dirty="0"/>
              <a:t>Iblant har vi flere følelser </a:t>
            </a:r>
            <a:r>
              <a:rPr lang="nb-NO" sz="4000" dirty="0" smtClean="0"/>
              <a:t>samtidig</a:t>
            </a:r>
            <a:endParaRPr lang="nb-NO" sz="4000" dirty="0"/>
          </a:p>
        </p:txBody>
      </p:sp>
      <p:pic>
        <p:nvPicPr>
          <p:cNvPr id="4" name="Plassholder for innhold 3" descr="kjensletermometer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23" b="-56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6063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sz="4000" dirty="0"/>
              <a:t>Tankekraft: </a:t>
            </a:r>
            <a:br>
              <a:rPr lang="nb-NO" sz="4000" dirty="0"/>
            </a:br>
            <a:r>
              <a:rPr lang="nb-NO" sz="2000" dirty="0"/>
              <a:t>Når følelsene blir til bry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>
                <a:cs typeface="+mn-cs"/>
              </a:rPr>
              <a:t>FALSK ALARM?</a:t>
            </a:r>
          </a:p>
          <a:p>
            <a:pPr lvl="1">
              <a:defRPr/>
            </a:pPr>
            <a:r>
              <a:rPr lang="nb-NO" dirty="0" smtClean="0"/>
              <a:t>Redd uten at det er så farlig? </a:t>
            </a:r>
          </a:p>
          <a:p>
            <a:pPr lvl="1">
              <a:defRPr/>
            </a:pPr>
            <a:r>
              <a:rPr lang="nb-NO" dirty="0" smtClean="0"/>
              <a:t>Flau uten at jeg har noe å skamme meg over?</a:t>
            </a:r>
          </a:p>
          <a:p>
            <a:pPr lvl="1">
              <a:defRPr/>
            </a:pPr>
            <a:r>
              <a:rPr lang="nb-NO" dirty="0" smtClean="0"/>
              <a:t>Katastrofetenker jeg?</a:t>
            </a:r>
          </a:p>
          <a:p>
            <a:pPr lvl="1">
              <a:defRPr/>
            </a:pPr>
            <a:r>
              <a:rPr lang="nb-NO" dirty="0" smtClean="0"/>
              <a:t>Tror jeg at jeg klarer og tåler mindre enn jeg egentlig gjør?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EDE8E8-3A85-E04F-ADD7-914A3D8E698C}" type="slidenum">
              <a:rPr lang="nb-NO"/>
              <a:pPr>
                <a:defRPr/>
              </a:pPr>
              <a:t>20</a:t>
            </a:fld>
            <a:endParaRPr lang="nb-NO"/>
          </a:p>
        </p:txBody>
      </p:sp>
      <p:pic>
        <p:nvPicPr>
          <p:cNvPr id="6" name="Plassholder for innhold 5" descr="redsel hund og katt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603" b="-106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0077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47993" y="228579"/>
            <a:ext cx="11274620" cy="1140153"/>
          </a:xfrm>
        </p:spPr>
        <p:txBody>
          <a:bodyPr/>
          <a:lstStyle/>
          <a:p>
            <a:pPr>
              <a:defRPr/>
            </a:pPr>
            <a:r>
              <a:rPr lang="nb-NO" sz="4600" dirty="0"/>
              <a:t>Se </a:t>
            </a:r>
            <a:r>
              <a:rPr lang="nb-NO" sz="4600" dirty="0" smtClean="0"/>
              <a:t>film</a:t>
            </a:r>
            <a:endParaRPr lang="nb-NO" sz="4600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b-NO" dirty="0" smtClean="0"/>
              <a:t>Filmklipp om en jente som er redd for å holde presentasjoner</a:t>
            </a:r>
          </a:p>
          <a:p>
            <a:pPr>
              <a:defRPr/>
            </a:pPr>
            <a:r>
              <a:rPr lang="nb-NO" dirty="0" smtClean="0">
                <a:hlinkClick r:id="rId2"/>
              </a:rPr>
              <a:t>https</a:t>
            </a:r>
            <a:r>
              <a:rPr lang="nb-NO" dirty="0">
                <a:hlinkClick r:id="rId2"/>
              </a:rPr>
              <a:t>://www.youtube.com/watch?v=</a:t>
            </a:r>
            <a:r>
              <a:rPr lang="nb-NO" dirty="0" smtClean="0">
                <a:hlinkClick r:id="rId2"/>
              </a:rPr>
              <a:t>XTUyXgXlYF4</a:t>
            </a:r>
            <a:endParaRPr lang="nb-NO" dirty="0" smtClean="0"/>
          </a:p>
          <a:p>
            <a:pPr>
              <a:defRPr/>
            </a:pPr>
            <a:r>
              <a:rPr lang="nb-NO" dirty="0" smtClean="0"/>
              <a:t>(fra min 8.45)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2BB06D-D4DD-594A-BC6F-CA48163CEF46}" type="slidenum">
              <a:rPr lang="nb-NO"/>
              <a:pPr>
                <a:defRPr/>
              </a:pPr>
              <a:t>21</a:t>
            </a:fld>
            <a:endParaRPr lang="nb-NO"/>
          </a:p>
        </p:txBody>
      </p:sp>
      <p:pic>
        <p:nvPicPr>
          <p:cNvPr id="6" name="Plassholder for innhold 5" descr="(HJELPEHAND).pdf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8" r="87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4705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0000"/>
                </a:solidFill>
              </a:rPr>
              <a:t>Hjelpehånden – et ryddesystem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b-NO" b="1" dirty="0"/>
              <a:t>Hva skjer: </a:t>
            </a:r>
            <a:r>
              <a:rPr lang="nb-NO" dirty="0"/>
              <a:t>Prøv å beskrive situasjonen nøytralt.</a:t>
            </a:r>
          </a:p>
          <a:p>
            <a:pPr>
              <a:defRPr/>
            </a:pPr>
            <a:r>
              <a:rPr lang="nb-NO" b="1" dirty="0"/>
              <a:t>Følelser: </a:t>
            </a:r>
            <a:r>
              <a:rPr lang="nb-NO" dirty="0"/>
              <a:t>Hvilke følelser </a:t>
            </a:r>
            <a:r>
              <a:rPr lang="nb-NO" dirty="0" smtClean="0"/>
              <a:t>hadde jenta?</a:t>
            </a:r>
            <a:endParaRPr lang="nb-NO" dirty="0"/>
          </a:p>
          <a:p>
            <a:pPr>
              <a:defRPr/>
            </a:pPr>
            <a:r>
              <a:rPr lang="nb-NO" b="1" dirty="0" err="1"/>
              <a:t>Rødtanker</a:t>
            </a:r>
            <a:r>
              <a:rPr lang="nb-NO" b="1" dirty="0"/>
              <a:t>: </a:t>
            </a:r>
            <a:r>
              <a:rPr lang="nb-NO" dirty="0"/>
              <a:t>Hva tenkte </a:t>
            </a:r>
            <a:r>
              <a:rPr lang="nb-NO" dirty="0" smtClean="0"/>
              <a:t>hun </a:t>
            </a:r>
            <a:r>
              <a:rPr lang="nb-NO" dirty="0"/>
              <a:t>som gjorde vondt verre?</a:t>
            </a:r>
          </a:p>
          <a:p>
            <a:pPr>
              <a:defRPr/>
            </a:pPr>
            <a:r>
              <a:rPr lang="nb-NO" b="1" dirty="0"/>
              <a:t>Grønntanker: </a:t>
            </a:r>
            <a:r>
              <a:rPr lang="nb-NO" dirty="0"/>
              <a:t>Hva tenkte </a:t>
            </a:r>
            <a:r>
              <a:rPr lang="nb-NO" dirty="0" smtClean="0"/>
              <a:t>hun </a:t>
            </a:r>
            <a:r>
              <a:rPr lang="nb-NO" dirty="0"/>
              <a:t>som var hjelpsomt?</a:t>
            </a:r>
          </a:p>
          <a:p>
            <a:pPr>
              <a:defRPr/>
            </a:pPr>
            <a:r>
              <a:rPr lang="nb-NO" b="1" dirty="0"/>
              <a:t>Gjøre: </a:t>
            </a:r>
            <a:r>
              <a:rPr lang="nb-NO" dirty="0"/>
              <a:t>Hva </a:t>
            </a:r>
            <a:r>
              <a:rPr lang="nb-NO" dirty="0" smtClean="0"/>
              <a:t>kunne hun gjøre for </a:t>
            </a:r>
            <a:r>
              <a:rPr lang="nb-NO" dirty="0"/>
              <a:t>å få det bedre?</a:t>
            </a:r>
          </a:p>
          <a:p>
            <a:pPr>
              <a:defRPr/>
            </a:pPr>
            <a:r>
              <a:rPr lang="nb-NO" b="1" dirty="0"/>
              <a:t>Hjelpere: </a:t>
            </a:r>
            <a:r>
              <a:rPr lang="nb-NO" dirty="0"/>
              <a:t>Brukte </a:t>
            </a:r>
            <a:r>
              <a:rPr lang="nb-NO" dirty="0" smtClean="0"/>
              <a:t>hun </a:t>
            </a:r>
            <a:r>
              <a:rPr lang="nb-NO" dirty="0"/>
              <a:t>noen til å hjelpe seg?</a:t>
            </a:r>
          </a:p>
          <a:p>
            <a:endParaRPr lang="nb-NO" dirty="0"/>
          </a:p>
        </p:txBody>
      </p:sp>
      <p:pic>
        <p:nvPicPr>
          <p:cNvPr id="7" name="Plassholder for innhold 5" descr="(HJELPEHAND)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8" r="8748"/>
          <a:stretch>
            <a:fillRect/>
          </a:stretch>
        </p:blipFill>
        <p:spPr>
          <a:xfrm>
            <a:off x="7365702" y="1782043"/>
            <a:ext cx="4729062" cy="5731950"/>
          </a:xfrm>
        </p:spPr>
      </p:pic>
    </p:spTree>
    <p:extLst>
      <p:ext uri="{BB962C8B-B14F-4D97-AF65-F5344CB8AC3E}">
        <p14:creationId xmlns:p14="http://schemas.microsoft.com/office/powerpoint/2010/main" val="185183367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74725" y="866775"/>
            <a:ext cx="11053763" cy="1627188"/>
          </a:xfrm>
        </p:spPr>
        <p:txBody>
          <a:bodyPr/>
          <a:lstStyle/>
          <a:p>
            <a:pPr eaLnBrk="1" hangingPunct="1">
              <a:defRPr/>
            </a:pPr>
            <a:r>
              <a:rPr lang="nb-NO" sz="4000" dirty="0"/>
              <a:t>Alle har </a:t>
            </a:r>
            <a:r>
              <a:rPr lang="nb-NO" sz="4000" dirty="0" err="1"/>
              <a:t>Rødtanker</a:t>
            </a:r>
            <a:endParaRPr lang="nb-NO" sz="4000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610351" y="2819401"/>
            <a:ext cx="5418138" cy="5853113"/>
          </a:xfrm>
        </p:spPr>
        <p:txBody>
          <a:bodyPr/>
          <a:lstStyle/>
          <a:p>
            <a:pPr eaLnBrk="1" hangingPunct="1">
              <a:defRPr/>
            </a:pPr>
            <a:r>
              <a:rPr lang="nb-NO" sz="4000" dirty="0"/>
              <a:t>Vær stolt når du finner </a:t>
            </a:r>
            <a:r>
              <a:rPr lang="nb-NO" sz="4000" dirty="0" err="1"/>
              <a:t>rødtankene</a:t>
            </a:r>
            <a:r>
              <a:rPr lang="nb-NO" sz="4000" dirty="0"/>
              <a:t> dine, og spesielt når du tør å si dem høyt til noen du stoler på!</a:t>
            </a:r>
          </a:p>
          <a:p>
            <a:pPr eaLnBrk="1" hangingPunct="1">
              <a:defRPr/>
            </a:pPr>
            <a:endParaRPr lang="nb-NO" sz="4000" dirty="0"/>
          </a:p>
        </p:txBody>
      </p:sp>
      <p:pic>
        <p:nvPicPr>
          <p:cNvPr id="3" name="Plassholder for innhold 2" descr="230908 Raud 1.0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3" r="172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1974969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12801" y="414338"/>
            <a:ext cx="11380788" cy="796226"/>
          </a:xfrm>
        </p:spPr>
        <p:txBody>
          <a:bodyPr/>
          <a:lstStyle/>
          <a:p>
            <a:pPr>
              <a:defRPr/>
            </a:pPr>
            <a:r>
              <a:rPr lang="nb-NO" sz="3100" dirty="0"/>
              <a:t>Typiske </a:t>
            </a:r>
            <a:r>
              <a:rPr lang="nb-NO" sz="3100" dirty="0" err="1">
                <a:solidFill>
                  <a:srgbClr val="FF0000"/>
                </a:solidFill>
              </a:rPr>
              <a:t>rødtanker</a:t>
            </a:r>
            <a:r>
              <a:rPr lang="nb-NO" sz="3100" dirty="0"/>
              <a:t> når man plages av engstelse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71284" y="1692505"/>
            <a:ext cx="5616575" cy="74882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nb-NO" sz="4400" b="1" dirty="0"/>
              <a:t>Overdrive </a:t>
            </a:r>
            <a:r>
              <a:rPr lang="nb-NO" sz="4400" b="1" i="1" dirty="0"/>
              <a:t>sannsynligheten</a:t>
            </a:r>
            <a:r>
              <a:rPr lang="nb-NO" sz="4400" b="1" dirty="0"/>
              <a:t> for at noe går galt</a:t>
            </a:r>
          </a:p>
          <a:p>
            <a:pPr>
              <a:defRPr/>
            </a:pPr>
            <a:r>
              <a:rPr lang="nb-NO" sz="4400" dirty="0" smtClean="0"/>
              <a:t>Jeg kommer til å gjøre feil</a:t>
            </a:r>
            <a:endParaRPr lang="nb-NO" sz="4400" dirty="0"/>
          </a:p>
          <a:p>
            <a:pPr>
              <a:defRPr/>
            </a:pPr>
            <a:r>
              <a:rPr lang="nb-NO" sz="4400" dirty="0" smtClean="0"/>
              <a:t>Jeg blir skadet</a:t>
            </a:r>
            <a:endParaRPr lang="nb-NO" sz="4400" dirty="0"/>
          </a:p>
          <a:p>
            <a:pPr>
              <a:defRPr/>
            </a:pPr>
            <a:r>
              <a:rPr lang="nb-NO" sz="4400" dirty="0"/>
              <a:t>Jeg kommer ikke </a:t>
            </a:r>
            <a:r>
              <a:rPr lang="nb-NO" sz="4400" dirty="0" smtClean="0"/>
              <a:t>å rote meg bort</a:t>
            </a:r>
            <a:endParaRPr lang="nb-NO" sz="4400" dirty="0"/>
          </a:p>
          <a:p>
            <a:pPr>
              <a:defRPr/>
            </a:pPr>
            <a:r>
              <a:rPr lang="nb-NO" sz="4400" dirty="0"/>
              <a:t>Jeg </a:t>
            </a:r>
            <a:r>
              <a:rPr lang="nb-NO" sz="4400" dirty="0" smtClean="0"/>
              <a:t>får det ikke til</a:t>
            </a:r>
          </a:p>
          <a:p>
            <a:pPr>
              <a:defRPr/>
            </a:pPr>
            <a:r>
              <a:rPr lang="nb-NO" sz="4400" dirty="0"/>
              <a:t>Alle </a:t>
            </a:r>
            <a:r>
              <a:rPr lang="nb-NO" sz="4400" dirty="0" smtClean="0"/>
              <a:t>ser </a:t>
            </a:r>
            <a:r>
              <a:rPr lang="nb-NO" sz="4400" dirty="0"/>
              <a:t>hvor nervøs jeg </a:t>
            </a:r>
            <a:r>
              <a:rPr lang="nb-NO" sz="4400" dirty="0" smtClean="0"/>
              <a:t>er</a:t>
            </a:r>
          </a:p>
          <a:p>
            <a:pPr>
              <a:defRPr/>
            </a:pPr>
            <a:r>
              <a:rPr lang="nb-NO" sz="4400" dirty="0"/>
              <a:t>Tenk hvis…</a:t>
            </a:r>
          </a:p>
          <a:p>
            <a:pPr>
              <a:defRPr/>
            </a:pPr>
            <a:endParaRPr lang="nb-NO" sz="4400" dirty="0" smtClean="0"/>
          </a:p>
          <a:p>
            <a:pPr>
              <a:defRPr/>
            </a:pPr>
            <a:endParaRPr lang="nb-NO" sz="4400" dirty="0"/>
          </a:p>
          <a:p>
            <a:pPr>
              <a:defRPr/>
            </a:pPr>
            <a:endParaRPr lang="nb-NO" sz="4400" dirty="0"/>
          </a:p>
          <a:p>
            <a:pPr>
              <a:defRPr/>
            </a:pPr>
            <a:endParaRPr lang="nb-NO" dirty="0" smtClean="0">
              <a:cs typeface="+mn-cs"/>
            </a:endParaRPr>
          </a:p>
          <a:p>
            <a:pPr>
              <a:defRPr/>
            </a:pPr>
            <a:endParaRPr lang="nb-NO" dirty="0" smtClean="0">
              <a:cs typeface="+mn-cs"/>
            </a:endParaRPr>
          </a:p>
          <a:p>
            <a:pPr>
              <a:defRPr/>
            </a:pPr>
            <a:endParaRPr lang="nb-NO" dirty="0" smtClean="0">
              <a:cs typeface="+mn-cs"/>
            </a:endParaRPr>
          </a:p>
          <a:p>
            <a:pPr>
              <a:defRPr/>
            </a:pPr>
            <a:endParaRPr lang="nb-NO" dirty="0">
              <a:cs typeface="+mn-cs"/>
            </a:endParaRPr>
          </a:p>
          <a:p>
            <a:pPr>
              <a:defRPr/>
            </a:pPr>
            <a:endParaRPr lang="nb-NO" dirty="0" smtClean="0">
              <a:cs typeface="+mn-cs"/>
            </a:endParaRPr>
          </a:p>
          <a:p>
            <a:pPr>
              <a:defRPr/>
            </a:pPr>
            <a:endParaRPr lang="nb-NO" dirty="0" smtClean="0">
              <a:cs typeface="+mn-cs"/>
            </a:endParaRPr>
          </a:p>
          <a:p>
            <a:pPr>
              <a:defRPr/>
            </a:pPr>
            <a:endParaRPr lang="nb-NO" dirty="0">
              <a:cs typeface="+mn-cs"/>
            </a:endParaRPr>
          </a:p>
          <a:p>
            <a:pPr>
              <a:defRPr/>
            </a:pPr>
            <a:endParaRPr lang="nb-NO" dirty="0">
              <a:cs typeface="+mn-cs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645275" y="1709739"/>
            <a:ext cx="5548313" cy="74167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nb-NO" sz="3700" b="1" dirty="0"/>
              <a:t>Overdrive </a:t>
            </a:r>
            <a:r>
              <a:rPr lang="nb-NO" sz="3700" b="1" i="1" dirty="0"/>
              <a:t>konsekvensen</a:t>
            </a:r>
            <a:r>
              <a:rPr lang="nb-NO" sz="3700" b="1" dirty="0"/>
              <a:t> av at det ikke går som man håper </a:t>
            </a:r>
          </a:p>
          <a:p>
            <a:pPr>
              <a:defRPr/>
            </a:pPr>
            <a:r>
              <a:rPr lang="nb-NO" sz="3700" dirty="0" smtClean="0"/>
              <a:t>At de ler av meg, betyr at de syns jeg er teit</a:t>
            </a:r>
          </a:p>
          <a:p>
            <a:pPr>
              <a:defRPr/>
            </a:pPr>
            <a:r>
              <a:rPr lang="nb-NO" sz="3700" dirty="0" smtClean="0"/>
              <a:t>Hvis </a:t>
            </a:r>
            <a:r>
              <a:rPr lang="nb-NO" sz="3700" dirty="0"/>
              <a:t>jeg </a:t>
            </a:r>
            <a:r>
              <a:rPr lang="nb-NO" sz="3700" dirty="0" smtClean="0"/>
              <a:t>stryker, </a:t>
            </a:r>
            <a:r>
              <a:rPr lang="nb-NO" sz="3700" dirty="0"/>
              <a:t>er </a:t>
            </a:r>
            <a:r>
              <a:rPr lang="nb-NO" sz="3700" dirty="0" smtClean="0"/>
              <a:t>jeg dum, en taper</a:t>
            </a:r>
          </a:p>
          <a:p>
            <a:pPr>
              <a:defRPr/>
            </a:pPr>
            <a:r>
              <a:rPr lang="nb-NO" sz="3700" dirty="0" smtClean="0"/>
              <a:t>Hvis </a:t>
            </a:r>
            <a:r>
              <a:rPr lang="nb-NO" sz="3700" dirty="0"/>
              <a:t>jeg </a:t>
            </a:r>
            <a:r>
              <a:rPr lang="nb-NO" sz="3700" dirty="0" smtClean="0"/>
              <a:t>sier feil, blir </a:t>
            </a:r>
            <a:r>
              <a:rPr lang="nb-NO" sz="3700" dirty="0"/>
              <a:t>jeg upopulær</a:t>
            </a:r>
          </a:p>
          <a:p>
            <a:pPr>
              <a:defRPr/>
            </a:pPr>
            <a:r>
              <a:rPr lang="nb-NO" sz="3700" dirty="0" smtClean="0"/>
              <a:t>Hvis de tar kontakt, er det for å voldta, rane eller skade</a:t>
            </a:r>
            <a:endParaRPr lang="nb-NO" sz="3700" dirty="0"/>
          </a:p>
          <a:p>
            <a:pPr>
              <a:defRPr/>
            </a:pPr>
            <a:r>
              <a:rPr lang="nb-NO" sz="3700" dirty="0"/>
              <a:t>Hvis de ser jeg er </a:t>
            </a:r>
            <a:r>
              <a:rPr lang="nb-NO" sz="3700" dirty="0" smtClean="0"/>
              <a:t>nervøs, tror de jeg er et nervevrak</a:t>
            </a:r>
          </a:p>
          <a:p>
            <a:pPr>
              <a:defRPr/>
            </a:pPr>
            <a:r>
              <a:rPr lang="nb-NO" sz="4000" dirty="0"/>
              <a:t>De kommer til å synes jeg er dum, kjedelig, </a:t>
            </a:r>
            <a:r>
              <a:rPr lang="nb-NO" sz="4000" dirty="0" smtClean="0"/>
              <a:t>rar</a:t>
            </a:r>
            <a:endParaRPr lang="nb-NO" sz="3700" dirty="0" smtClean="0"/>
          </a:p>
          <a:p>
            <a:pPr>
              <a:defRPr/>
            </a:pPr>
            <a:endParaRPr lang="nb-NO" dirty="0" smtClean="0">
              <a:cs typeface="+mn-cs"/>
            </a:endParaRPr>
          </a:p>
          <a:p>
            <a:pPr>
              <a:defRPr/>
            </a:pPr>
            <a:endParaRPr lang="nb-NO" dirty="0">
              <a:cs typeface="+mn-cs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3301AC-F25B-674D-B826-132A2577723F}" type="slidenum">
              <a:rPr lang="nb-NO"/>
              <a:pPr>
                <a:defRPr/>
              </a:pPr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322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sz="4000" dirty="0"/>
              <a:t>Prøv å godta at </a:t>
            </a:r>
            <a:r>
              <a:rPr lang="nb-NO" sz="4000" dirty="0" err="1"/>
              <a:t>rødtanker</a:t>
            </a:r>
            <a:r>
              <a:rPr lang="nb-NO" sz="4000" dirty="0"/>
              <a:t> kommer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b-NO" dirty="0" smtClean="0">
                <a:latin typeface="Arial" charset="0"/>
                <a:ea typeface="ＭＳ Ｐゴシック" charset="0"/>
                <a:cs typeface="+mn-cs"/>
              </a:rPr>
              <a:t>Sjekk</a:t>
            </a:r>
            <a:r>
              <a:rPr lang="nb-NO" dirty="0">
                <a:latin typeface="Arial" charset="0"/>
                <a:ea typeface="ＭＳ Ｐゴシック" charset="0"/>
                <a:cs typeface="+mn-cs"/>
              </a:rPr>
              <a:t>: Prøv å ikke tenke på </a:t>
            </a:r>
            <a:r>
              <a:rPr lang="nb-NO" dirty="0" smtClean="0">
                <a:latin typeface="Arial" charset="0"/>
                <a:ea typeface="ＭＳ Ｐゴシック" charset="0"/>
                <a:cs typeface="+mn-cs"/>
              </a:rPr>
              <a:t>røde bamser i </a:t>
            </a:r>
            <a:r>
              <a:rPr lang="nb-NO" dirty="0">
                <a:latin typeface="Arial" charset="0"/>
                <a:ea typeface="ＭＳ Ｐゴシック" charset="0"/>
                <a:cs typeface="+mn-cs"/>
              </a:rPr>
              <a:t>1 minutt. Hva skjer</a:t>
            </a:r>
            <a:r>
              <a:rPr lang="nb-NO" dirty="0" smtClean="0">
                <a:latin typeface="Arial" charset="0"/>
                <a:ea typeface="ＭＳ Ｐゴシック" charset="0"/>
                <a:cs typeface="+mn-cs"/>
              </a:rPr>
              <a:t>?</a:t>
            </a:r>
            <a:endParaRPr lang="nb-NO" dirty="0">
              <a:latin typeface="Arial" charset="0"/>
              <a:ea typeface="ＭＳ Ｐゴシック" charset="0"/>
              <a:cs typeface="+mn-cs"/>
            </a:endParaRPr>
          </a:p>
          <a:p>
            <a:pPr>
              <a:defRPr/>
            </a:pPr>
            <a:endParaRPr lang="nb-NO" dirty="0" smtClean="0">
              <a:latin typeface="Arial" charset="0"/>
              <a:ea typeface="ＭＳ Ｐゴシック" charset="0"/>
              <a:cs typeface="+mn-cs"/>
            </a:endParaRPr>
          </a:p>
          <a:p>
            <a:pPr>
              <a:defRPr/>
            </a:pPr>
            <a:endParaRPr lang="nb-NO" dirty="0">
              <a:latin typeface="Arial" charset="0"/>
              <a:ea typeface="ＭＳ Ｐゴシック" charset="0"/>
              <a:cs typeface="+mn-cs"/>
            </a:endParaRPr>
          </a:p>
          <a:p>
            <a:pPr>
              <a:buFont typeface="Wingdings 2" charset="0"/>
              <a:buNone/>
              <a:defRPr/>
            </a:pPr>
            <a:endParaRPr lang="nb-NO" dirty="0">
              <a:latin typeface="Arial" charset="0"/>
              <a:ea typeface="ＭＳ Ｐゴシック" charset="0"/>
              <a:cs typeface="+mn-cs"/>
            </a:endParaRPr>
          </a:p>
          <a:p>
            <a:pPr>
              <a:defRPr/>
            </a:pPr>
            <a:endParaRPr lang="nb-NO" dirty="0">
              <a:latin typeface="Arial" charset="0"/>
              <a:ea typeface="ＭＳ Ｐゴシック" charset="0"/>
              <a:cs typeface="+mn-cs"/>
            </a:endParaRPr>
          </a:p>
          <a:p>
            <a:pPr>
              <a:defRPr/>
            </a:pPr>
            <a:endParaRPr lang="nb-NO" dirty="0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C27437-DB8F-2942-A07A-6664B58CCF34}" type="slidenum">
              <a:rPr lang="nb-NO"/>
              <a:pPr>
                <a:defRPr/>
              </a:pPr>
              <a:t>25</a:t>
            </a:fld>
            <a:endParaRPr lang="nb-NO"/>
          </a:p>
        </p:txBody>
      </p:sp>
      <p:pic>
        <p:nvPicPr>
          <p:cNvPr id="6" name="Plassholder for innhold 5" descr="230908 Raud 1.0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r="19421"/>
          <a:stretch>
            <a:fillRect/>
          </a:stretch>
        </p:blipFill>
        <p:spPr>
          <a:xfrm>
            <a:off x="992188" y="2430463"/>
            <a:ext cx="4860925" cy="5616575"/>
          </a:xfrm>
        </p:spPr>
      </p:pic>
    </p:spTree>
    <p:extLst>
      <p:ext uri="{BB962C8B-B14F-4D97-AF65-F5344CB8AC3E}">
        <p14:creationId xmlns:p14="http://schemas.microsoft.com/office/powerpoint/2010/main" val="133740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sz="4000" dirty="0"/>
              <a:t>La </a:t>
            </a:r>
            <a:r>
              <a:rPr lang="nb-NO" sz="4000" dirty="0" err="1"/>
              <a:t>rødtankene</a:t>
            </a:r>
            <a:r>
              <a:rPr lang="nb-NO" sz="4000" dirty="0"/>
              <a:t> få mindre makt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b-NO" dirty="0" smtClean="0">
                <a:cs typeface="+mn-cs"/>
              </a:rPr>
              <a:t>Å oppdage </a:t>
            </a:r>
            <a:r>
              <a:rPr lang="nb-NO" dirty="0" err="1" smtClean="0">
                <a:cs typeface="+mn-cs"/>
              </a:rPr>
              <a:t>rødtanker</a:t>
            </a:r>
            <a:r>
              <a:rPr lang="nb-NO" dirty="0" smtClean="0">
                <a:cs typeface="+mn-cs"/>
              </a:rPr>
              <a:t> er et viktig skritt på veien til bedring</a:t>
            </a:r>
          </a:p>
          <a:p>
            <a:pPr>
              <a:defRPr/>
            </a:pPr>
            <a:r>
              <a:rPr lang="nb-NO" dirty="0" smtClean="0">
                <a:cs typeface="+mn-cs"/>
              </a:rPr>
              <a:t>En tanke trenger ikke være sann</a:t>
            </a:r>
          </a:p>
          <a:p>
            <a:pPr>
              <a:defRPr/>
            </a:pPr>
            <a:r>
              <a:rPr lang="nb-NO" dirty="0" smtClean="0">
                <a:cs typeface="+mn-cs"/>
              </a:rPr>
              <a:t>Utfordre </a:t>
            </a:r>
            <a:r>
              <a:rPr lang="nb-NO" dirty="0" err="1" smtClean="0">
                <a:cs typeface="+mn-cs"/>
              </a:rPr>
              <a:t>rødtankene</a:t>
            </a:r>
            <a:r>
              <a:rPr lang="nb-NO" dirty="0">
                <a:cs typeface="+mn-cs"/>
              </a:rPr>
              <a:t>!</a:t>
            </a:r>
            <a:endParaRPr lang="nb-NO" dirty="0" smtClean="0">
              <a:cs typeface="+mn-cs"/>
            </a:endParaRPr>
          </a:p>
          <a:p>
            <a:pPr>
              <a:defRPr/>
            </a:pPr>
            <a:r>
              <a:rPr lang="nb-NO" dirty="0" smtClean="0">
                <a:cs typeface="+mn-cs"/>
              </a:rPr>
              <a:t>Tanker kommer og går</a:t>
            </a:r>
          </a:p>
          <a:p>
            <a:pPr>
              <a:defRPr/>
            </a:pPr>
            <a:r>
              <a:rPr lang="nb-NO" dirty="0" smtClean="0">
                <a:cs typeface="+mn-cs"/>
              </a:rPr>
              <a:t>Du kan selv bestemme hvilke tanker du skal tro på og la deg styre av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0E51E-2BB7-FA43-9A35-D516940CC7DE}" type="slidenum">
              <a:rPr lang="nb-NO"/>
              <a:pPr>
                <a:defRPr/>
              </a:pPr>
              <a:t>26</a:t>
            </a:fld>
            <a:endParaRPr lang="nb-NO"/>
          </a:p>
        </p:txBody>
      </p:sp>
      <p:pic>
        <p:nvPicPr>
          <p:cNvPr id="6" name="Plassholder for innhold 5" descr="rødskremmergrøn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997" b="-439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574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dirty="0">
                <a:cs typeface="+mj-cs"/>
              </a:rPr>
              <a:t>S</a:t>
            </a:r>
            <a:r>
              <a:rPr lang="nb-NO" dirty="0" smtClean="0">
                <a:cs typeface="+mj-cs"/>
              </a:rPr>
              <a:t>ituasjoner du frykter/unngår</a:t>
            </a:r>
            <a:endParaRPr lang="nb-NO" dirty="0">
              <a:cs typeface="+mj-cs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>
                <a:cs typeface="+mn-cs"/>
              </a:rPr>
              <a:t>Begynn å lage en liste over situasjoner du frykter/unngår</a:t>
            </a:r>
          </a:p>
          <a:p>
            <a:pPr>
              <a:defRPr/>
            </a:pPr>
            <a:r>
              <a:rPr lang="nb-NO" dirty="0">
                <a:cs typeface="+mn-cs"/>
              </a:rPr>
              <a:t>A</a:t>
            </a:r>
            <a:r>
              <a:rPr lang="nb-NO" dirty="0" smtClean="0">
                <a:cs typeface="+mn-cs"/>
              </a:rPr>
              <a:t>ngi </a:t>
            </a:r>
            <a:r>
              <a:rPr lang="nb-NO" dirty="0">
                <a:cs typeface="+mn-cs"/>
              </a:rPr>
              <a:t>hvor mye ubehag du knytter til de ulike situasjonene (0 – 10)</a:t>
            </a:r>
          </a:p>
          <a:p>
            <a:pPr>
              <a:defRPr/>
            </a:pPr>
            <a:endParaRPr lang="nb-NO" dirty="0">
              <a:solidFill>
                <a:schemeClr val="accent2"/>
              </a:solidFill>
              <a:cs typeface="+mn-cs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nb-NO" sz="2400" b="1" dirty="0">
                <a:solidFill>
                  <a:schemeClr val="accent5">
                    <a:lumMod val="25000"/>
                  </a:schemeClr>
                </a:solidFill>
                <a:latin typeface="Chalkboard SE Regular"/>
                <a:cs typeface="Chalkboard SE Regular"/>
              </a:rPr>
              <a:t>Annes unngåelsesliste</a:t>
            </a:r>
          </a:p>
          <a:p>
            <a:pPr>
              <a:buFontTx/>
              <a:buChar char="-"/>
              <a:defRPr/>
            </a:pPr>
            <a:r>
              <a:rPr lang="nb-NO" sz="2400" dirty="0">
                <a:solidFill>
                  <a:schemeClr val="accent5">
                    <a:lumMod val="25000"/>
                  </a:schemeClr>
                </a:solidFill>
                <a:latin typeface="Chalkboard SE Regular"/>
                <a:cs typeface="Chalkboard SE Regular"/>
              </a:rPr>
              <a:t>Svare på spørsmål i timen (5)</a:t>
            </a:r>
          </a:p>
          <a:p>
            <a:pPr>
              <a:buFontTx/>
              <a:buChar char="-"/>
              <a:defRPr/>
            </a:pPr>
            <a:r>
              <a:rPr lang="nb-NO" sz="2400" dirty="0">
                <a:solidFill>
                  <a:schemeClr val="accent5">
                    <a:lumMod val="25000"/>
                  </a:schemeClr>
                </a:solidFill>
                <a:latin typeface="Chalkboard SE Regular"/>
                <a:cs typeface="Chalkboard SE Regular"/>
              </a:rPr>
              <a:t>Svare hvis jeg ikke er helt sikker på at det jeg sier er riktig (9)</a:t>
            </a:r>
          </a:p>
          <a:p>
            <a:pPr>
              <a:buFontTx/>
              <a:buChar char="-"/>
              <a:defRPr/>
            </a:pPr>
            <a:r>
              <a:rPr lang="nb-NO" sz="2400" dirty="0">
                <a:solidFill>
                  <a:schemeClr val="accent5">
                    <a:lumMod val="25000"/>
                  </a:schemeClr>
                </a:solidFill>
                <a:latin typeface="Chalkboard SE Regular"/>
                <a:cs typeface="Chalkboard SE Regular"/>
              </a:rPr>
              <a:t>Snakke med ukjente (9)</a:t>
            </a:r>
          </a:p>
          <a:p>
            <a:pPr>
              <a:buFontTx/>
              <a:buChar char="-"/>
              <a:defRPr/>
            </a:pPr>
            <a:r>
              <a:rPr lang="nb-NO" sz="2400" dirty="0">
                <a:solidFill>
                  <a:schemeClr val="accent5">
                    <a:lumMod val="25000"/>
                  </a:schemeClr>
                </a:solidFill>
                <a:latin typeface="Chalkboard SE Regular"/>
                <a:cs typeface="Chalkboard SE Regular"/>
              </a:rPr>
              <a:t>Snakke </a:t>
            </a:r>
            <a:r>
              <a:rPr lang="nb-NO" sz="2400" i="1" dirty="0">
                <a:solidFill>
                  <a:schemeClr val="accent5">
                    <a:lumMod val="25000"/>
                  </a:schemeClr>
                </a:solidFill>
                <a:latin typeface="Chalkboard SE Regular"/>
                <a:cs typeface="Chalkboard SE Regular"/>
              </a:rPr>
              <a:t>høyt</a:t>
            </a:r>
            <a:r>
              <a:rPr lang="nb-NO" sz="2400" dirty="0">
                <a:solidFill>
                  <a:schemeClr val="accent5">
                    <a:lumMod val="25000"/>
                  </a:schemeClr>
                </a:solidFill>
                <a:latin typeface="Chalkboard SE Regular"/>
                <a:cs typeface="Chalkboard SE Regular"/>
              </a:rPr>
              <a:t> i klassen(6)</a:t>
            </a:r>
          </a:p>
          <a:p>
            <a:pPr>
              <a:buFontTx/>
              <a:buChar char="-"/>
              <a:defRPr/>
            </a:pPr>
            <a:r>
              <a:rPr lang="nb-NO" sz="2400" dirty="0">
                <a:solidFill>
                  <a:schemeClr val="accent5">
                    <a:lumMod val="25000"/>
                  </a:schemeClr>
                </a:solidFill>
                <a:latin typeface="Chalkboard SE Regular"/>
                <a:cs typeface="Chalkboard SE Regular"/>
              </a:rPr>
              <a:t>Ta initiativ til samtale med andre enn min beste venninne i friminutt</a:t>
            </a:r>
          </a:p>
          <a:p>
            <a:pPr>
              <a:buFontTx/>
              <a:buChar char="-"/>
              <a:defRPr/>
            </a:pPr>
            <a:r>
              <a:rPr lang="nb-NO" sz="2400" dirty="0">
                <a:solidFill>
                  <a:schemeClr val="accent5">
                    <a:lumMod val="25000"/>
                  </a:schemeClr>
                </a:solidFill>
                <a:latin typeface="Chalkboard SE Regular"/>
                <a:cs typeface="Chalkboard SE Regular"/>
              </a:rPr>
              <a:t>Møte blikket til lærer (4)</a:t>
            </a:r>
          </a:p>
          <a:p>
            <a:pPr>
              <a:buFontTx/>
              <a:buChar char="-"/>
              <a:defRPr/>
            </a:pPr>
            <a:r>
              <a:rPr lang="nb-NO" sz="2400" dirty="0">
                <a:solidFill>
                  <a:schemeClr val="accent5">
                    <a:lumMod val="25000"/>
                  </a:schemeClr>
                </a:solidFill>
                <a:latin typeface="Chalkboard SE Regular"/>
                <a:cs typeface="Chalkboard SE Regular"/>
              </a:rPr>
              <a:t>Møte blikket til noen jeg liker litt (6)</a:t>
            </a:r>
          </a:p>
          <a:p>
            <a:pPr>
              <a:buFontTx/>
              <a:buChar char="-"/>
              <a:defRPr/>
            </a:pPr>
            <a:r>
              <a:rPr lang="nb-NO" sz="2400" dirty="0">
                <a:solidFill>
                  <a:schemeClr val="accent5">
                    <a:lumMod val="25000"/>
                  </a:schemeClr>
                </a:solidFill>
                <a:latin typeface="Chalkboard SE Regular"/>
                <a:cs typeface="Chalkboard SE Regular"/>
              </a:rPr>
              <a:t>Snakke med ukjent gutt på skoleplassen i friminuttet (10)</a:t>
            </a:r>
          </a:p>
          <a:p>
            <a:pPr>
              <a:buFontTx/>
              <a:buChar char="-"/>
              <a:defRPr/>
            </a:pPr>
            <a:r>
              <a:rPr lang="nb-NO" sz="2400" dirty="0">
                <a:solidFill>
                  <a:schemeClr val="accent5">
                    <a:lumMod val="25000"/>
                  </a:schemeClr>
                </a:solidFill>
                <a:latin typeface="Chalkboard SE Regular"/>
                <a:cs typeface="Chalkboard SE Regular"/>
              </a:rPr>
              <a:t>Holde presentasjon på </a:t>
            </a:r>
            <a:r>
              <a:rPr lang="nb-NO" sz="2400" dirty="0" smtClean="0">
                <a:solidFill>
                  <a:schemeClr val="accent5">
                    <a:lumMod val="25000"/>
                  </a:schemeClr>
                </a:solidFill>
                <a:latin typeface="Chalkboard SE Regular"/>
                <a:cs typeface="Chalkboard SE Regular"/>
              </a:rPr>
              <a:t>engelsk (</a:t>
            </a:r>
            <a:r>
              <a:rPr lang="nb-NO" sz="2400" dirty="0">
                <a:solidFill>
                  <a:schemeClr val="accent5">
                    <a:lumMod val="25000"/>
                  </a:schemeClr>
                </a:solidFill>
                <a:latin typeface="Chalkboard SE Regular"/>
                <a:cs typeface="Chalkboard SE Regular"/>
              </a:rPr>
              <a:t>10)</a:t>
            </a:r>
          </a:p>
          <a:p>
            <a:pPr>
              <a:buFontTx/>
              <a:buChar char="-"/>
              <a:defRPr/>
            </a:pPr>
            <a:endParaRPr lang="nb-NO" b="1" dirty="0" smtClean="0">
              <a:latin typeface="Apple Chancery"/>
              <a:cs typeface="Apple Chancery"/>
            </a:endParaRPr>
          </a:p>
          <a:p>
            <a:pPr>
              <a:buFontTx/>
              <a:buChar char="-"/>
              <a:defRPr/>
            </a:pPr>
            <a:endParaRPr lang="nb-NO" b="1" dirty="0">
              <a:latin typeface="Apple Chancery"/>
              <a:cs typeface="Apple Chancery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890C95-E90F-8C49-854A-1264C02EEF98}" type="slidenum">
              <a:rPr lang="nb-NO"/>
              <a:pPr>
                <a:defRPr/>
              </a:pPr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00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b-NO" dirty="0" smtClean="0"/>
              <a:t>Hvordan kan de hjemme være til hjelp?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Støtte </a:t>
            </a:r>
            <a:r>
              <a:rPr lang="nb-NO" dirty="0" smtClean="0"/>
              <a:t>til å tørre</a:t>
            </a:r>
            <a:endParaRPr lang="nb-NO" dirty="0"/>
          </a:p>
          <a:p>
            <a:pPr>
              <a:defRPr/>
            </a:pPr>
            <a:r>
              <a:rPr lang="nb-NO" dirty="0" smtClean="0"/>
              <a:t>Tålmodighet</a:t>
            </a:r>
          </a:p>
          <a:p>
            <a:pPr>
              <a:defRPr/>
            </a:pPr>
            <a:r>
              <a:rPr lang="nb-NO" dirty="0" smtClean="0"/>
              <a:t>Ros og belønn treningsinnsats </a:t>
            </a:r>
            <a:endParaRPr lang="nb-NO" dirty="0"/>
          </a:p>
          <a:p>
            <a:pPr>
              <a:defRPr/>
            </a:pPr>
            <a:endParaRPr lang="nb-NO" dirty="0" smtClean="0"/>
          </a:p>
          <a:p>
            <a:pPr>
              <a:defRPr/>
            </a:pPr>
            <a:r>
              <a:rPr lang="nb-NO" dirty="0" smtClean="0"/>
              <a:t>Påminnelser</a:t>
            </a:r>
          </a:p>
          <a:p>
            <a:pPr>
              <a:defRPr/>
            </a:pPr>
            <a:r>
              <a:rPr lang="nb-NO" dirty="0"/>
              <a:t>R</a:t>
            </a:r>
            <a:r>
              <a:rPr lang="nb-NO" dirty="0" smtClean="0"/>
              <a:t>espekt, aksept og tillit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F748E-6693-E748-8B3D-8CAEEF494493}" type="slidenum">
              <a:rPr lang="nb-NO" smtClean="0"/>
              <a:pPr>
                <a:defRPr/>
              </a:pPr>
              <a:t>28</a:t>
            </a:fld>
            <a:endParaRPr lang="nb-NO">
              <a:latin typeface="Time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0425" y="7578100"/>
            <a:ext cx="1855667" cy="269826"/>
          </a:xfrm>
          <a:prstGeom prst="rect">
            <a:avLst/>
          </a:prstGeom>
          <a:noFill/>
        </p:spPr>
        <p:txBody>
          <a:bodyPr wrap="square" lIns="130055" tIns="65028" rIns="130055" bIns="65028" rtlCol="0">
            <a:spAutoFit/>
          </a:bodyPr>
          <a:lstStyle/>
          <a:p>
            <a:r>
              <a:rPr lang="nb-NO" sz="900" dirty="0" smtClean="0"/>
              <a:t> </a:t>
            </a:r>
            <a:endParaRPr lang="nb-NO" sz="900" dirty="0"/>
          </a:p>
        </p:txBody>
      </p:sp>
      <p:pic>
        <p:nvPicPr>
          <p:cNvPr id="7" name="Plassholder for innhold 6" descr="barnstøttelag.jp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46163" r="10120" b="-2370"/>
          <a:stretch/>
        </p:blipFill>
        <p:spPr>
          <a:xfrm>
            <a:off x="992188" y="2430464"/>
            <a:ext cx="4965478" cy="5171370"/>
          </a:xfrm>
        </p:spPr>
      </p:pic>
    </p:spTree>
    <p:extLst>
      <p:ext uri="{BB962C8B-B14F-4D97-AF65-F5344CB8AC3E}">
        <p14:creationId xmlns:p14="http://schemas.microsoft.com/office/powerpoint/2010/main" val="165585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 smtClean="0"/>
              <a:t>TIME 1						</a:t>
            </a:r>
            <a:r>
              <a:rPr lang="nb-NO" sz="2800" dirty="0"/>
              <a:t>45 min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nb-NO" b="1" dirty="0" smtClean="0">
                <a:solidFill>
                  <a:srgbClr val="000000"/>
                </a:solidFill>
              </a:rPr>
              <a:t>I DAG</a:t>
            </a:r>
          </a:p>
          <a:p>
            <a:pPr lvl="1">
              <a:defRPr/>
            </a:pPr>
            <a:r>
              <a:rPr lang="nb-NO" b="1" dirty="0" smtClean="0"/>
              <a:t>Bli kjent</a:t>
            </a:r>
          </a:p>
          <a:p>
            <a:pPr lvl="1">
              <a:defRPr/>
            </a:pPr>
            <a:r>
              <a:rPr lang="nb-NO" b="1" dirty="0" smtClean="0"/>
              <a:t>Grupperegler</a:t>
            </a:r>
            <a:endParaRPr lang="nb-NO" b="1" dirty="0"/>
          </a:p>
          <a:p>
            <a:pPr lvl="1">
              <a:defRPr/>
            </a:pPr>
            <a:r>
              <a:rPr lang="nb-NO" b="1" dirty="0" smtClean="0"/>
              <a:t>Få </a:t>
            </a:r>
            <a:r>
              <a:rPr lang="nb-NO" b="1" dirty="0"/>
              <a:t>PF-skrin</a:t>
            </a:r>
          </a:p>
          <a:p>
            <a:pPr lvl="1">
              <a:defRPr/>
            </a:pPr>
            <a:r>
              <a:rPr lang="nb-NO" b="1" dirty="0"/>
              <a:t>Målsetninger</a:t>
            </a:r>
          </a:p>
          <a:p>
            <a:pPr lvl="1">
              <a:defRPr/>
            </a:pPr>
            <a:r>
              <a:rPr lang="nb-NO" b="1" dirty="0" smtClean="0"/>
              <a:t>Lagkonkurranse</a:t>
            </a:r>
            <a:endParaRPr lang="nb-NO" b="1" dirty="0"/>
          </a:p>
          <a:p>
            <a:pPr lvl="1">
              <a:defRPr/>
            </a:pPr>
            <a:r>
              <a:rPr lang="nb-NO" b="1" dirty="0"/>
              <a:t>O</a:t>
            </a:r>
            <a:r>
              <a:rPr lang="nb-NO" b="1" dirty="0" smtClean="0"/>
              <a:t>ppgaver </a:t>
            </a:r>
            <a:r>
              <a:rPr lang="nb-NO" b="1" dirty="0"/>
              <a:t>til neste gang</a:t>
            </a:r>
          </a:p>
          <a:p>
            <a:endParaRPr lang="nb-NO" dirty="0"/>
          </a:p>
        </p:txBody>
      </p:sp>
      <p:pic>
        <p:nvPicPr>
          <p:cNvPr id="5" name="Plassholder for innhold 4" descr="(HJELPEHAND)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8" r="8748"/>
          <a:stretch>
            <a:fillRect/>
          </a:stretch>
        </p:blipFill>
        <p:spPr>
          <a:xfrm>
            <a:off x="6669088" y="2502471"/>
            <a:ext cx="4811855" cy="5832300"/>
          </a:xfrm>
        </p:spPr>
      </p:pic>
    </p:spTree>
    <p:extLst>
      <p:ext uri="{BB962C8B-B14F-4D97-AF65-F5344CB8AC3E}">
        <p14:creationId xmlns:p14="http://schemas.microsoft.com/office/powerpoint/2010/main" val="2969209916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Vanlig, men ikke så lurt </a:t>
            </a:r>
            <a:r>
              <a:rPr lang="nb-NO" dirty="0" smtClean="0"/>
              <a:t>for voksne å </a:t>
            </a:r>
            <a:r>
              <a:rPr lang="nb-NO" dirty="0" smtClean="0"/>
              <a:t>gjøre</a:t>
            </a:r>
            <a:r>
              <a:rPr lang="nb-NO" dirty="0" smtClean="0"/>
              <a:t>…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Å ”Bli med” i </a:t>
            </a:r>
            <a:r>
              <a:rPr lang="nb-NO" dirty="0" smtClean="0"/>
              <a:t>unngåelsen…</a:t>
            </a:r>
            <a:endParaRPr lang="nb-NO" dirty="0" smtClean="0"/>
          </a:p>
          <a:p>
            <a:r>
              <a:rPr lang="nb-NO" dirty="0" smtClean="0"/>
              <a:t>Hjelpe </a:t>
            </a:r>
            <a:r>
              <a:rPr lang="nb-NO" dirty="0"/>
              <a:t>ungdommen til å unngå situasjoner som skaper </a:t>
            </a:r>
            <a:r>
              <a:rPr lang="nb-NO" dirty="0" smtClean="0"/>
              <a:t>engstelse</a:t>
            </a:r>
          </a:p>
          <a:p>
            <a:r>
              <a:rPr lang="nb-NO" dirty="0" smtClean="0"/>
              <a:t>Lite toleranse for ubehag</a:t>
            </a:r>
            <a:endParaRPr lang="nb-NO" dirty="0"/>
          </a:p>
          <a:p>
            <a:r>
              <a:rPr lang="nb-NO" dirty="0"/>
              <a:t>S</a:t>
            </a:r>
            <a:r>
              <a:rPr lang="nb-NO" dirty="0" smtClean="0"/>
              <a:t>tadige forsikringer</a:t>
            </a:r>
          </a:p>
          <a:p>
            <a:r>
              <a:rPr lang="nb-NO" dirty="0" smtClean="0"/>
              <a:t>Mye tilrettelegging</a:t>
            </a:r>
          </a:p>
          <a:p>
            <a:r>
              <a:rPr lang="nb-NO" dirty="0" smtClean="0"/>
              <a:t>Gi etter for å forhindre konflikt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Eller ”gå tvert imot” og pushe når engstelsen kommer, bli streng og gi lite støtte</a:t>
            </a:r>
          </a:p>
          <a:p>
            <a:endParaRPr lang="nb-NO" dirty="0"/>
          </a:p>
        </p:txBody>
      </p:sp>
      <p:pic>
        <p:nvPicPr>
          <p:cNvPr id="6" name="Plassholder for innhold 6" descr="barnstøttelag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163" r="12474" b="-8809"/>
          <a:stretch/>
        </p:blipFill>
        <p:spPr>
          <a:xfrm>
            <a:off x="6669088" y="2430464"/>
            <a:ext cx="4835370" cy="5395502"/>
          </a:xfrm>
        </p:spPr>
      </p:pic>
    </p:spTree>
    <p:extLst>
      <p:ext uri="{BB962C8B-B14F-4D97-AF65-F5344CB8AC3E}">
        <p14:creationId xmlns:p14="http://schemas.microsoft.com/office/powerpoint/2010/main" val="3356652003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Gjennomgå h</a:t>
            </a:r>
            <a:r>
              <a:rPr lang="nb-NO" dirty="0" smtClean="0">
                <a:cs typeface="+mj-cs"/>
              </a:rPr>
              <a:t>jemmeoppgave fra sist</a:t>
            </a:r>
            <a:endParaRPr lang="nb-NO" dirty="0">
              <a:cs typeface="+mj-cs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nb-NO" sz="2300" dirty="0" smtClean="0"/>
              <a:t>Oppgaven var å</a:t>
            </a:r>
          </a:p>
          <a:p>
            <a:pPr>
              <a:defRPr/>
            </a:pPr>
            <a:r>
              <a:rPr lang="nb-NO" sz="2300" dirty="0" smtClean="0"/>
              <a:t>Lese s 8 – 17</a:t>
            </a:r>
            <a:endParaRPr lang="nb-NO" sz="2300" dirty="0"/>
          </a:p>
          <a:p>
            <a:pPr>
              <a:defRPr/>
            </a:pPr>
            <a:r>
              <a:rPr lang="nb-NO" sz="2300" dirty="0" smtClean="0"/>
              <a:t>Lage </a:t>
            </a:r>
            <a:r>
              <a:rPr lang="nb-NO" sz="2300" dirty="0"/>
              <a:t>påminningssystem om grønntanker </a:t>
            </a:r>
            <a:endParaRPr lang="nb-NO" sz="2300" dirty="0" smtClean="0"/>
          </a:p>
          <a:p>
            <a:pPr lvl="1">
              <a:defRPr/>
            </a:pPr>
            <a:r>
              <a:rPr lang="nb-NO" dirty="0"/>
              <a:t>På telefonen</a:t>
            </a:r>
          </a:p>
          <a:p>
            <a:pPr lvl="1">
              <a:defRPr/>
            </a:pPr>
            <a:r>
              <a:rPr lang="nb-NO" dirty="0"/>
              <a:t>På skjermspareren</a:t>
            </a:r>
          </a:p>
          <a:p>
            <a:pPr lvl="1">
              <a:defRPr/>
            </a:pPr>
            <a:r>
              <a:rPr lang="nb-NO" dirty="0"/>
              <a:t>Lapp over senga eller på døra hjemme</a:t>
            </a:r>
          </a:p>
          <a:p>
            <a:pPr lvl="1">
              <a:defRPr/>
            </a:pPr>
            <a:r>
              <a:rPr lang="nb-NO" dirty="0"/>
              <a:t>Grønn i </a:t>
            </a:r>
            <a:r>
              <a:rPr lang="nb-NO" dirty="0" err="1"/>
              <a:t>penalet</a:t>
            </a:r>
            <a:endParaRPr lang="nb-NO" dirty="0"/>
          </a:p>
          <a:p>
            <a:pPr lvl="1">
              <a:defRPr/>
            </a:pPr>
            <a:r>
              <a:rPr lang="nb-NO" dirty="0"/>
              <a:t>Annet som passer for deg?</a:t>
            </a:r>
          </a:p>
          <a:p>
            <a:pPr>
              <a:defRPr/>
            </a:pPr>
            <a:endParaRPr lang="nb-NO" sz="23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1DEB93-6CE1-8D4C-8936-9DF83025FEA9}" type="slidenum">
              <a:rPr lang="nb-NO"/>
              <a:pPr>
                <a:defRPr/>
              </a:pPr>
              <a:t>30</a:t>
            </a:fld>
            <a:endParaRPr lang="nb-NO"/>
          </a:p>
        </p:txBody>
      </p:sp>
      <p:pic>
        <p:nvPicPr>
          <p:cNvPr id="6" name="Plassholder for innhold 5" descr="Fange raudtankar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277" b="-46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028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>
                <a:cs typeface="+mj-cs"/>
              </a:rPr>
              <a:t>Til neste gang</a:t>
            </a:r>
            <a:endParaRPr lang="nb-NO" dirty="0">
              <a:cs typeface="+mj-cs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49497" y="328497"/>
            <a:ext cx="5983941" cy="919787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nb-NO" sz="3100" dirty="0" smtClean="0"/>
              <a:t>Barn</a:t>
            </a:r>
            <a:endParaRPr lang="nb-NO" sz="3100" dirty="0"/>
          </a:p>
          <a:p>
            <a:pPr>
              <a:defRPr/>
            </a:pPr>
            <a:r>
              <a:rPr lang="nb-NO" sz="3100" dirty="0"/>
              <a:t>Les s </a:t>
            </a:r>
            <a:r>
              <a:rPr lang="nb-NO" sz="3100" dirty="0" smtClean="0"/>
              <a:t>18-30</a:t>
            </a:r>
          </a:p>
          <a:p>
            <a:pPr>
              <a:defRPr/>
            </a:pPr>
            <a:r>
              <a:rPr lang="nb-NO" sz="3100" dirty="0" smtClean="0"/>
              <a:t>Se hjelpehendene på s 41, 43 og 45</a:t>
            </a:r>
            <a:endParaRPr lang="nb-NO" sz="3100" dirty="0"/>
          </a:p>
          <a:p>
            <a:pPr>
              <a:defRPr/>
            </a:pPr>
            <a:r>
              <a:rPr lang="nb-NO" sz="3100" dirty="0" smtClean="0"/>
              <a:t>Fyll </a:t>
            </a:r>
            <a:r>
              <a:rPr lang="nb-NO" sz="3100" dirty="0"/>
              <a:t>ut en hjelpehånd </a:t>
            </a:r>
            <a:r>
              <a:rPr lang="nb-NO" sz="3100" dirty="0" err="1"/>
              <a:t>ift</a:t>
            </a:r>
            <a:r>
              <a:rPr lang="nb-NO" sz="3100" dirty="0"/>
              <a:t> </a:t>
            </a:r>
            <a:r>
              <a:rPr lang="nb-NO" sz="3100" b="1" dirty="0"/>
              <a:t>en</a:t>
            </a:r>
            <a:r>
              <a:rPr lang="nb-NO" sz="3100" dirty="0"/>
              <a:t> situasjon du er redd for/gruer deg for. Ta utgangspunkt i en konkret situasjon som du er engstelig og kan oppsøke.</a:t>
            </a:r>
          </a:p>
          <a:p>
            <a:pPr marL="0" lvl="1" indent="0">
              <a:buNone/>
              <a:defRPr/>
            </a:pPr>
            <a:r>
              <a:rPr lang="nb-NO" sz="3200" dirty="0" smtClean="0"/>
              <a:t>Foreldre og lærere: </a:t>
            </a:r>
          </a:p>
          <a:p>
            <a:pPr marL="487707" lvl="1">
              <a:defRPr/>
            </a:pPr>
            <a:r>
              <a:rPr lang="nb-NO" sz="3200" dirty="0" smtClean="0"/>
              <a:t>Fyll </a:t>
            </a:r>
            <a:r>
              <a:rPr lang="nb-NO" sz="3200" dirty="0"/>
              <a:t>ut en hjelpehånd for en situasjon der du skal støtte </a:t>
            </a:r>
            <a:r>
              <a:rPr lang="nb-NO" sz="3200" dirty="0" smtClean="0"/>
              <a:t>barnet til </a:t>
            </a:r>
            <a:r>
              <a:rPr lang="nb-NO" sz="3200" dirty="0"/>
              <a:t>å </a:t>
            </a:r>
            <a:r>
              <a:rPr lang="nb-NO" sz="3200" dirty="0" smtClean="0"/>
              <a:t>tørre mer. Vis </a:t>
            </a:r>
            <a:r>
              <a:rPr lang="nb-NO" sz="3200" dirty="0"/>
              <a:t>og drøft hånden </a:t>
            </a:r>
            <a:r>
              <a:rPr lang="nb-NO" sz="3200" dirty="0" smtClean="0"/>
              <a:t>med barnet ditt/eleven din.</a:t>
            </a:r>
            <a:endParaRPr lang="nb-NO" sz="3200" dirty="0"/>
          </a:p>
          <a:p>
            <a:pPr marL="355557" lvl="1" indent="-355557">
              <a:buFont typeface="Wingdings 2" charset="0"/>
              <a:buChar char=""/>
              <a:defRPr/>
            </a:pPr>
            <a:endParaRPr lang="nb-NO" dirty="0"/>
          </a:p>
          <a:p>
            <a:pPr>
              <a:defRPr/>
            </a:pPr>
            <a:endParaRPr lang="nb-NO" dirty="0" smtClean="0">
              <a:cs typeface="+mn-cs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2BEE1-F065-874B-A2A3-823B37828C6B}" type="slidenum">
              <a:rPr lang="nb-NO"/>
              <a:pPr>
                <a:defRPr/>
              </a:pPr>
              <a:t>31</a:t>
            </a:fld>
            <a:endParaRPr lang="nb-NO"/>
          </a:p>
        </p:txBody>
      </p:sp>
      <p:pic>
        <p:nvPicPr>
          <p:cNvPr id="6" name="Plassholder for innhold 5" descr="grøn ledar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617" b="-276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919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>
                <a:cs typeface="+mj-cs"/>
              </a:rPr>
              <a:t>Takk for i dag</a:t>
            </a:r>
            <a:endParaRPr lang="nb-NO" dirty="0">
              <a:cs typeface="+mj-cs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>
                <a:cs typeface="+mn-cs"/>
              </a:rPr>
              <a:t>Knallbra jobbet!</a:t>
            </a:r>
          </a:p>
          <a:p>
            <a:pPr>
              <a:defRPr/>
            </a:pPr>
            <a:r>
              <a:rPr lang="nb-NO" dirty="0" smtClean="0">
                <a:cs typeface="+mn-cs"/>
              </a:rPr>
              <a:t>Det er modig å utfordre seg selv!</a:t>
            </a:r>
            <a:endParaRPr lang="nb-NO" dirty="0">
              <a:cs typeface="+mn-cs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DC7E92-9305-2449-8BDD-1451427115D6}" type="slidenum">
              <a:rPr lang="nb-NO"/>
              <a:pPr>
                <a:defRPr/>
              </a:pPr>
              <a:t>32</a:t>
            </a:fld>
            <a:endParaRPr lang="nb-NO"/>
          </a:p>
        </p:txBody>
      </p:sp>
      <p:pic>
        <p:nvPicPr>
          <p:cNvPr id="6" name="Plassholder for innhold 5" descr="230908 Grøn 1.0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9" r="208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884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0161" y="9043086"/>
            <a:ext cx="3034083" cy="51945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1D31578-15F1-1D45-9EBE-731F30422FBD}" type="slidenum">
              <a:rPr lang="nb-NO"/>
              <a:pPr>
                <a:defRPr/>
              </a:pPr>
              <a:t>33</a:t>
            </a:fld>
            <a:endParaRPr lang="nb-NO">
              <a:latin typeface="Times" charset="0"/>
            </a:endParaRPr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73163" y="2790826"/>
            <a:ext cx="10225087" cy="1439863"/>
          </a:xfrm>
        </p:spPr>
        <p:txBody>
          <a:bodyPr/>
          <a:lstStyle/>
          <a:p>
            <a:pPr>
              <a:defRPr/>
            </a:pPr>
            <a:r>
              <a:rPr lang="nb-NO" sz="4000" dirty="0" smtClean="0"/>
              <a:t/>
            </a:r>
            <a:br>
              <a:rPr lang="nb-NO" sz="4000" dirty="0" smtClean="0"/>
            </a:br>
            <a:r>
              <a:rPr lang="nb-NO" sz="4000" dirty="0"/>
              <a:t/>
            </a:r>
            <a:br>
              <a:rPr lang="nb-NO" sz="4000" dirty="0"/>
            </a:br>
            <a:r>
              <a:rPr lang="nb-NO" sz="4000" dirty="0"/>
              <a:t>FOR BARN SOM VILTØRRE MER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44600" y="4591050"/>
            <a:ext cx="10225087" cy="1755776"/>
          </a:xfrm>
        </p:spPr>
        <p:txBody>
          <a:bodyPr/>
          <a:lstStyle/>
          <a:p>
            <a:pPr>
              <a:defRPr/>
            </a:pPr>
            <a:r>
              <a:rPr lang="nb-NO" sz="3600" b="1" dirty="0"/>
              <a:t>Time 3</a:t>
            </a:r>
          </a:p>
        </p:txBody>
      </p:sp>
    </p:spTree>
    <p:extLst>
      <p:ext uri="{BB962C8B-B14F-4D97-AF65-F5344CB8AC3E}">
        <p14:creationId xmlns:p14="http://schemas.microsoft.com/office/powerpoint/2010/main" val="341105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>
                <a:solidFill>
                  <a:srgbClr val="000000"/>
                </a:solidFill>
              </a:rPr>
              <a:t>HVA SKAL VI GJØRE I DAG?</a:t>
            </a:r>
            <a:br>
              <a:rPr lang="nb-NO" sz="2800" dirty="0">
                <a:solidFill>
                  <a:srgbClr val="000000"/>
                </a:solidFill>
              </a:rPr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>
              <a:defRPr/>
            </a:pPr>
            <a:r>
              <a:rPr lang="nb-NO" dirty="0"/>
              <a:t>Gjennomgang av hjemmeoppgaver </a:t>
            </a:r>
          </a:p>
          <a:p>
            <a:pPr lvl="1">
              <a:defRPr/>
            </a:pPr>
            <a:r>
              <a:rPr lang="nb-NO" dirty="0"/>
              <a:t>Tren på situasjoner der du kan sjekke ut om </a:t>
            </a:r>
            <a:r>
              <a:rPr lang="nb-NO" dirty="0" err="1"/>
              <a:t>rødtankene</a:t>
            </a:r>
            <a:r>
              <a:rPr lang="nb-NO" dirty="0"/>
              <a:t> dine stemmer</a:t>
            </a:r>
          </a:p>
          <a:p>
            <a:pPr lvl="1">
              <a:defRPr/>
            </a:pPr>
            <a:r>
              <a:rPr lang="nb-NO" dirty="0"/>
              <a:t>Gjøre det</a:t>
            </a:r>
          </a:p>
          <a:p>
            <a:pPr lvl="1">
              <a:defRPr/>
            </a:pPr>
            <a:r>
              <a:rPr lang="nb-NO" dirty="0"/>
              <a:t>Treningsplan </a:t>
            </a:r>
          </a:p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7451-6CA0-4CB8-AB79-F172397D459B}" type="slidenum">
              <a:rPr lang="nb-NO" smtClean="0"/>
              <a:pPr/>
              <a:t>34</a:t>
            </a:fld>
            <a:endParaRPr lang="nb-NO">
              <a:latin typeface="Times" pitchFamily="-128" charset="0"/>
            </a:endParaRPr>
          </a:p>
        </p:txBody>
      </p:sp>
      <p:pic>
        <p:nvPicPr>
          <p:cNvPr id="6" name="Plassholder for innhold 6" descr="(HJELPEHAND)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8" r="8748"/>
          <a:stretch>
            <a:fillRect/>
          </a:stretch>
        </p:blipFill>
        <p:spPr>
          <a:xfrm>
            <a:off x="6669088" y="2430463"/>
            <a:ext cx="4657054" cy="5644671"/>
          </a:xfrm>
        </p:spPr>
      </p:pic>
    </p:spTree>
    <p:extLst>
      <p:ext uri="{BB962C8B-B14F-4D97-AF65-F5344CB8AC3E}">
        <p14:creationId xmlns:p14="http://schemas.microsoft.com/office/powerpoint/2010/main" val="3008956994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>
                <a:cs typeface="+mj-cs"/>
              </a:rPr>
              <a:t>Hjemmeoppgaver fra sist</a:t>
            </a:r>
            <a:endParaRPr lang="nb-NO" dirty="0">
              <a:cs typeface="+mj-cs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>
                <a:cs typeface="+mn-cs"/>
              </a:rPr>
              <a:t>Fortell hverandre om hjemmeoppgavene dere har gjort</a:t>
            </a:r>
            <a:r>
              <a:rPr lang="nb-NO" dirty="0"/>
              <a:t> </a:t>
            </a:r>
            <a:r>
              <a:rPr lang="nb-NO" dirty="0" smtClean="0"/>
              <a:t>siden sist – gjennomgå utfylte hjelpehender</a:t>
            </a:r>
            <a:endParaRPr lang="nb-NO" dirty="0">
              <a:cs typeface="+mn-cs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059D0-B0CE-5142-9688-230B4001D798}" type="slidenum">
              <a:rPr lang="nb-NO"/>
              <a:pPr>
                <a:defRPr/>
              </a:pPr>
              <a:t>35</a:t>
            </a:fld>
            <a:endParaRPr lang="nb-NO"/>
          </a:p>
        </p:txBody>
      </p:sp>
      <p:pic>
        <p:nvPicPr>
          <p:cNvPr id="7" name="Plassholder for innhold 6" descr="(HJELPEHAND)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8" r="87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3581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>
                <a:cs typeface="+mj-cs"/>
              </a:rPr>
              <a:t>For å gjøre </a:t>
            </a:r>
            <a:r>
              <a:rPr lang="nb-NO" dirty="0" err="1" smtClean="0">
                <a:cs typeface="+mj-cs"/>
              </a:rPr>
              <a:t>rødtanker</a:t>
            </a:r>
            <a:r>
              <a:rPr lang="nb-NO" dirty="0" smtClean="0">
                <a:cs typeface="+mj-cs"/>
              </a:rPr>
              <a:t> svakere – og grønntankene sterkere</a:t>
            </a:r>
            <a:endParaRPr lang="nb-NO" dirty="0">
              <a:cs typeface="+mj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20EA8-3522-3E4F-9734-C5768C39E0DE}" type="slidenum">
              <a:rPr lang="nb-NO"/>
              <a:pPr>
                <a:defRPr/>
              </a:pPr>
              <a:t>36</a:t>
            </a:fld>
            <a:endParaRPr lang="nb-NO"/>
          </a:p>
        </p:txBody>
      </p:sp>
      <p:pic>
        <p:nvPicPr>
          <p:cNvPr id="5" name="Plassholder for innhold 4" descr="Grøn vinn oppå rød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" r="1149"/>
          <a:stretch>
            <a:fillRect/>
          </a:stretch>
        </p:blipFill>
        <p:spPr>
          <a:xfrm>
            <a:off x="992188" y="2430463"/>
            <a:ext cx="8461375" cy="6119812"/>
          </a:xfrm>
        </p:spPr>
      </p:pic>
    </p:spTree>
    <p:extLst>
      <p:ext uri="{BB962C8B-B14F-4D97-AF65-F5344CB8AC3E}">
        <p14:creationId xmlns:p14="http://schemas.microsoft.com/office/powerpoint/2010/main" val="356271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sz="3600" dirty="0" smtClean="0">
                <a:cs typeface="+mj-cs"/>
              </a:rPr>
              <a:t>FØR ØVELSENE:</a:t>
            </a:r>
            <a:endParaRPr lang="nb-NO" sz="3600" dirty="0">
              <a:cs typeface="+mj-cs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b-NO" sz="3400" dirty="0" smtClean="0"/>
              <a:t>Hvor ubehagelig (0 – 10)?</a:t>
            </a:r>
            <a:endParaRPr lang="nb-NO" sz="3400" dirty="0"/>
          </a:p>
          <a:p>
            <a:pPr>
              <a:defRPr/>
            </a:pPr>
            <a:r>
              <a:rPr lang="nb-NO" sz="3400" dirty="0" smtClean="0"/>
              <a:t>Hva sier </a:t>
            </a:r>
            <a:r>
              <a:rPr lang="nb-NO" sz="3400" dirty="0" err="1" smtClean="0"/>
              <a:t>rødtankene</a:t>
            </a:r>
            <a:r>
              <a:rPr lang="nb-NO" sz="3400" dirty="0" smtClean="0"/>
              <a:t>?</a:t>
            </a:r>
            <a:endParaRPr lang="nb-NO" sz="34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053C9-14B3-F440-9900-1BFB2F0D0C90}" type="slidenum">
              <a:rPr lang="nb-NO"/>
              <a:pPr>
                <a:defRPr/>
              </a:pPr>
              <a:t>37</a:t>
            </a:fld>
            <a:endParaRPr lang="nb-NO"/>
          </a:p>
        </p:txBody>
      </p:sp>
      <p:pic>
        <p:nvPicPr>
          <p:cNvPr id="6" name="Plassholder for innhold 5" descr="Fange raudtankar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277" b="-46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55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ØVELSER</a:t>
            </a:r>
            <a:endParaRPr lang="nb-NO" dirty="0"/>
          </a:p>
        </p:txBody>
      </p:sp>
      <p:pic>
        <p:nvPicPr>
          <p:cNvPr id="5" name="Plassholder for innhold 4" descr="raud mot grøn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3" b="7703"/>
          <a:stretch>
            <a:fillRect/>
          </a:stretch>
        </p:blipFill>
        <p:spPr/>
      </p:pic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5BE3E-EE94-44DD-A20D-137DE9FC73BC}" type="slidenum">
              <a:rPr lang="nb-NO" smtClean="0"/>
              <a:pPr/>
              <a:t>38</a:t>
            </a:fld>
            <a:endParaRPr lang="nb-NO">
              <a:latin typeface="Times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174879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For å hjelpe hverandre i gruppa</a:t>
            </a:r>
            <a:endParaRPr lang="nb-NO" dirty="0">
              <a:cs typeface="+mj-cs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b-NO" dirty="0" smtClean="0">
                <a:cs typeface="+mn-cs"/>
              </a:rPr>
              <a:t>Alle er her for å bli mindre engstelige </a:t>
            </a:r>
          </a:p>
          <a:p>
            <a:pPr marL="0" indent="0">
              <a:buNone/>
              <a:defRPr/>
            </a:pPr>
            <a:r>
              <a:rPr lang="nb-NO" i="1" dirty="0" smtClean="0"/>
              <a:t>Forslag til g</a:t>
            </a:r>
            <a:r>
              <a:rPr lang="nb-NO" i="1" dirty="0" smtClean="0">
                <a:cs typeface="+mn-cs"/>
              </a:rPr>
              <a:t>rupperegler:</a:t>
            </a:r>
          </a:p>
          <a:p>
            <a:pPr>
              <a:defRPr/>
            </a:pPr>
            <a:r>
              <a:rPr lang="nb-NO" dirty="0" smtClean="0">
                <a:cs typeface="+mn-cs"/>
              </a:rPr>
              <a:t>Vennlighet </a:t>
            </a:r>
            <a:r>
              <a:rPr lang="nb-NO" dirty="0">
                <a:cs typeface="+mn-cs"/>
              </a:rPr>
              <a:t>og respekt</a:t>
            </a:r>
          </a:p>
          <a:p>
            <a:pPr>
              <a:defRPr/>
            </a:pPr>
            <a:r>
              <a:rPr lang="nb-NO" dirty="0" smtClean="0">
                <a:cs typeface="+mn-cs"/>
              </a:rPr>
              <a:t>”</a:t>
            </a:r>
            <a:r>
              <a:rPr lang="nb-NO" dirty="0">
                <a:cs typeface="+mn-cs"/>
              </a:rPr>
              <a:t>Taushetsplikt”?</a:t>
            </a:r>
          </a:p>
          <a:p>
            <a:pPr>
              <a:defRPr/>
            </a:pPr>
            <a:r>
              <a:rPr lang="nb-NO" dirty="0" smtClean="0">
                <a:cs typeface="+mn-cs"/>
              </a:rPr>
              <a:t>Løfte </a:t>
            </a:r>
            <a:r>
              <a:rPr lang="nb-NO" dirty="0">
                <a:cs typeface="+mn-cs"/>
              </a:rPr>
              <a:t>frem </a:t>
            </a:r>
            <a:r>
              <a:rPr lang="nb-NO" b="1" dirty="0">
                <a:cs typeface="+mn-cs"/>
              </a:rPr>
              <a:t>mot</a:t>
            </a:r>
            <a:r>
              <a:rPr lang="nb-NO" dirty="0">
                <a:cs typeface="+mn-cs"/>
              </a:rPr>
              <a:t> – når man tør å utfordre seg selv</a:t>
            </a:r>
          </a:p>
          <a:p>
            <a:pPr>
              <a:defRPr/>
            </a:pPr>
            <a:r>
              <a:rPr lang="nb-NO" dirty="0"/>
              <a:t>G</a:t>
            </a:r>
            <a:r>
              <a:rPr lang="nb-NO" dirty="0" smtClean="0">
                <a:cs typeface="+mn-cs"/>
              </a:rPr>
              <a:t>øy</a:t>
            </a:r>
            <a:r>
              <a:rPr lang="nb-NO" dirty="0">
                <a:cs typeface="+mn-cs"/>
              </a:rPr>
              <a:t>!</a:t>
            </a:r>
          </a:p>
          <a:p>
            <a:pPr>
              <a:defRPr/>
            </a:pPr>
            <a:endParaRPr lang="nb-NO" dirty="0" smtClean="0">
              <a:cs typeface="+mn-cs"/>
            </a:endParaRPr>
          </a:p>
          <a:p>
            <a:pPr marL="0" indent="0">
              <a:buNone/>
              <a:defRPr/>
            </a:pPr>
            <a:endParaRPr lang="nb-NO" dirty="0" smtClean="0">
              <a:cs typeface="+mn-cs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307931-8EE1-6748-BD37-0628B42F60EB}" type="slidenum">
              <a:rPr lang="nb-NO"/>
              <a:pPr>
                <a:defRPr/>
              </a:pPr>
              <a:t>3</a:t>
            </a:fld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6650603" y="6034746"/>
            <a:ext cx="1602825" cy="408325"/>
          </a:xfrm>
          <a:prstGeom prst="rect">
            <a:avLst/>
          </a:prstGeom>
          <a:noFill/>
        </p:spPr>
        <p:txBody>
          <a:bodyPr wrap="square" lIns="130055" tIns="65028" rIns="130055" bIns="65028" rtlCol="0">
            <a:spAutoFit/>
          </a:bodyPr>
          <a:lstStyle/>
          <a:p>
            <a:r>
              <a:rPr lang="nb-NO" sz="900" dirty="0"/>
              <a:t>Illustrasjonsfoto: colourbox</a:t>
            </a:r>
          </a:p>
        </p:txBody>
      </p:sp>
      <p:pic>
        <p:nvPicPr>
          <p:cNvPr id="8" name="Plassholder for innhold 7" descr="klemme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9" r="20849"/>
          <a:stretch>
            <a:fillRect/>
          </a:stretch>
        </p:blipFill>
        <p:spPr>
          <a:xfrm>
            <a:off x="6861646" y="2430463"/>
            <a:ext cx="5331942" cy="6462681"/>
          </a:xfrm>
        </p:spPr>
      </p:pic>
    </p:spTree>
    <p:extLst>
      <p:ext uri="{BB962C8B-B14F-4D97-AF65-F5344CB8AC3E}">
        <p14:creationId xmlns:p14="http://schemas.microsoft.com/office/powerpoint/2010/main" val="362534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sz="3600" dirty="0" smtClean="0">
                <a:cs typeface="+mj-cs"/>
              </a:rPr>
              <a:t>ETTER ØVELSENE</a:t>
            </a:r>
            <a:endParaRPr lang="nb-NO" sz="3600" dirty="0">
              <a:cs typeface="+mj-cs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nb-NO" sz="3400" dirty="0"/>
              <a:t>Var </a:t>
            </a:r>
            <a:r>
              <a:rPr lang="nb-NO" sz="3400" dirty="0" err="1" smtClean="0"/>
              <a:t>rødtanken</a:t>
            </a:r>
            <a:r>
              <a:rPr lang="nb-NO" sz="3400" dirty="0" smtClean="0"/>
              <a:t> dine </a:t>
            </a:r>
            <a:r>
              <a:rPr lang="nb-NO" sz="3400" dirty="0"/>
              <a:t>sanne? overdrevne? </a:t>
            </a:r>
          </a:p>
          <a:p>
            <a:pPr>
              <a:defRPr/>
            </a:pPr>
            <a:r>
              <a:rPr lang="nb-NO" sz="3400" dirty="0"/>
              <a:t>Ble redselen/ubehaget redusert i løpet av øvelsen? </a:t>
            </a:r>
          </a:p>
          <a:p>
            <a:pPr>
              <a:defRPr/>
            </a:pPr>
            <a:r>
              <a:rPr lang="nb-NO" sz="3400" dirty="0"/>
              <a:t>Hvor lenge varte ubehaget?</a:t>
            </a:r>
          </a:p>
          <a:p>
            <a:pPr>
              <a:defRPr/>
            </a:pPr>
            <a:r>
              <a:rPr lang="nb-NO" sz="3400" dirty="0"/>
              <a:t>G</a:t>
            </a:r>
            <a:r>
              <a:rPr lang="nb-NO" sz="3400" dirty="0" smtClean="0"/>
              <a:t>rønntanker </a:t>
            </a:r>
            <a:r>
              <a:rPr lang="nb-NO" sz="3400" dirty="0"/>
              <a:t>som er tydeligere for deg etter øvelsen?</a:t>
            </a:r>
          </a:p>
          <a:p>
            <a:pPr>
              <a:defRPr/>
            </a:pPr>
            <a:r>
              <a:rPr lang="nb-NO" sz="3400" dirty="0"/>
              <a:t>Hva </a:t>
            </a:r>
            <a:r>
              <a:rPr lang="nb-NO" sz="3400" dirty="0" smtClean="0"/>
              <a:t>var </a:t>
            </a:r>
            <a:r>
              <a:rPr lang="nb-NO" sz="3400" dirty="0"/>
              <a:t>bra med at du turte å gjennomføre?</a:t>
            </a:r>
          </a:p>
          <a:p>
            <a:pPr>
              <a:defRPr/>
            </a:pPr>
            <a:endParaRPr lang="nb-NO" dirty="0" smtClean="0">
              <a:cs typeface="+mn-cs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053C9-14B3-F440-9900-1BFB2F0D0C90}" type="slidenum">
              <a:rPr lang="nb-NO"/>
              <a:pPr>
                <a:defRPr/>
              </a:pPr>
              <a:t>39</a:t>
            </a:fld>
            <a:endParaRPr lang="nb-NO"/>
          </a:p>
        </p:txBody>
      </p:sp>
      <p:pic>
        <p:nvPicPr>
          <p:cNvPr id="6" name="Plassholder for innhold 5" descr="halde på med rød og grøn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9" r="20849"/>
          <a:stretch>
            <a:fillRect/>
          </a:stretch>
        </p:blipFill>
        <p:spPr>
          <a:xfrm>
            <a:off x="6669088" y="2430463"/>
            <a:ext cx="4873078" cy="5906507"/>
          </a:xfrm>
        </p:spPr>
      </p:pic>
    </p:spTree>
    <p:extLst>
      <p:ext uri="{BB962C8B-B14F-4D97-AF65-F5344CB8AC3E}">
        <p14:creationId xmlns:p14="http://schemas.microsoft.com/office/powerpoint/2010/main" val="269327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dirty="0">
                <a:cs typeface="+mj-cs"/>
              </a:rPr>
              <a:t>Fyll ut din treningsplan: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nb-NO" sz="2400" dirty="0"/>
              <a:t>Jeg vil bli mer trygg på å ……………………………………………</a:t>
            </a:r>
          </a:p>
          <a:p>
            <a:pPr marL="0" indent="0">
              <a:buNone/>
              <a:defRPr/>
            </a:pPr>
            <a:r>
              <a:rPr lang="nb-NO" sz="2400" i="1" dirty="0"/>
              <a:t>Hver dag </a:t>
            </a:r>
            <a:r>
              <a:rPr lang="nb-NO" sz="2400" dirty="0"/>
              <a:t>skal jeg trene ved å : </a:t>
            </a:r>
          </a:p>
          <a:p>
            <a:pPr marL="0" indent="0">
              <a:buNone/>
              <a:defRPr/>
            </a:pPr>
            <a:r>
              <a:rPr lang="nb-NO" sz="2400" dirty="0"/>
              <a:t>…………………………………</a:t>
            </a:r>
          </a:p>
          <a:p>
            <a:pPr marL="0" indent="0">
              <a:buNone/>
              <a:defRPr/>
            </a:pPr>
            <a:r>
              <a:rPr lang="nb-NO" sz="2400" i="1" dirty="0"/>
              <a:t>Minst en gang </a:t>
            </a:r>
            <a:r>
              <a:rPr lang="nb-NO" sz="2400" dirty="0"/>
              <a:t>til neste gang skal jeg trene ved å gjøre følgene: </a:t>
            </a:r>
          </a:p>
          <a:p>
            <a:pPr marL="0" indent="0">
              <a:buNone/>
              <a:defRPr/>
            </a:pPr>
            <a:r>
              <a:rPr lang="nb-NO" sz="2400" dirty="0"/>
              <a:t>………………………………………….</a:t>
            </a:r>
          </a:p>
          <a:p>
            <a:pPr marL="0" indent="0">
              <a:buNone/>
              <a:defRPr/>
            </a:pPr>
            <a:r>
              <a:rPr lang="nb-NO" sz="2400" dirty="0"/>
              <a:t>Mine grønntanker:………………………………………….</a:t>
            </a:r>
          </a:p>
          <a:p>
            <a:pPr marL="0" indent="0">
              <a:buNone/>
              <a:defRPr/>
            </a:pPr>
            <a:r>
              <a:rPr lang="nb-NO" sz="2400" dirty="0">
                <a:solidFill>
                  <a:srgbClr val="404040"/>
                </a:solidFill>
                <a:cs typeface="Chalkboard SE Regular"/>
              </a:rPr>
              <a:t>Jeg får påminnelser gjennom:……………………………………</a:t>
            </a:r>
            <a:r>
              <a:rPr lang="nb-NO" sz="2400" dirty="0" smtClean="0">
                <a:solidFill>
                  <a:srgbClr val="404040"/>
                </a:solidFill>
                <a:cs typeface="Chalkboard SE Regular"/>
              </a:rPr>
              <a:t>…</a:t>
            </a:r>
          </a:p>
          <a:p>
            <a:pPr marL="0" indent="0">
              <a:buNone/>
            </a:pPr>
            <a:r>
              <a:rPr lang="nb-NO" sz="2400" dirty="0"/>
              <a:t>Mine hjelpere: </a:t>
            </a:r>
          </a:p>
          <a:p>
            <a:pPr marL="0" indent="0">
              <a:buNone/>
            </a:pPr>
            <a:r>
              <a:rPr lang="nb-NO" sz="2400" dirty="0"/>
              <a:t>……………………………………</a:t>
            </a:r>
          </a:p>
          <a:p>
            <a:pPr marL="0" indent="0">
              <a:buNone/>
              <a:defRPr/>
            </a:pPr>
            <a:endParaRPr lang="nb-NO" sz="2400" dirty="0">
              <a:solidFill>
                <a:srgbClr val="404040"/>
              </a:solidFill>
              <a:cs typeface="Chalkboard SE Regular"/>
            </a:endParaRPr>
          </a:p>
          <a:p>
            <a:pPr marL="0" indent="0">
              <a:buNone/>
              <a:defRPr/>
            </a:pPr>
            <a:endParaRPr lang="nb-NO" dirty="0" smtClean="0">
              <a:cs typeface="+mn-cs"/>
            </a:endParaRPr>
          </a:p>
          <a:p>
            <a:pPr>
              <a:defRPr/>
            </a:pPr>
            <a:endParaRPr lang="nb-NO" dirty="0" smtClean="0">
              <a:cs typeface="+mn-cs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00813" y="2016853"/>
            <a:ext cx="5764212" cy="703824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nb-NO" sz="2400" b="1" dirty="0">
                <a:solidFill>
                  <a:srgbClr val="000000"/>
                </a:solidFill>
                <a:latin typeface="Chalkboard SE Regular"/>
                <a:cs typeface="Chalkboard SE Regular"/>
              </a:rPr>
              <a:t>Annes TRENINGSPLAN:</a:t>
            </a:r>
          </a:p>
          <a:p>
            <a:pPr marL="0" indent="0">
              <a:buNone/>
              <a:defRPr/>
            </a:pPr>
            <a:r>
              <a:rPr lang="nb-NO" sz="2400" b="1" dirty="0">
                <a:latin typeface="Chalkboard SE Regular"/>
                <a:cs typeface="Chalkboard SE Regular"/>
              </a:rPr>
              <a:t>Hver dag til neste gang: </a:t>
            </a:r>
          </a:p>
          <a:p>
            <a:pPr>
              <a:buFontTx/>
              <a:buChar char="-"/>
              <a:defRPr/>
            </a:pPr>
            <a:r>
              <a:rPr lang="nb-N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halkboard SE Regular"/>
                <a:cs typeface="Chalkboard SE Regular"/>
              </a:rPr>
              <a:t>Svare på spørsmål i timen/si noe faglig minst en gang hver dag jeg er på skolen</a:t>
            </a:r>
            <a:endParaRPr lang="nb-NO" sz="2400" b="1" dirty="0">
              <a:solidFill>
                <a:schemeClr val="tx1">
                  <a:lumMod val="65000"/>
                  <a:lumOff val="35000"/>
                </a:schemeClr>
              </a:solidFill>
              <a:latin typeface="Chalkboard SE Regular"/>
              <a:cs typeface="Chalkboard SE Regular"/>
            </a:endParaRPr>
          </a:p>
          <a:p>
            <a:pPr marL="0" indent="0">
              <a:buNone/>
              <a:defRPr/>
            </a:pPr>
            <a:r>
              <a:rPr lang="nb-NO" sz="2400" b="1" dirty="0">
                <a:solidFill>
                  <a:srgbClr val="000000"/>
                </a:solidFill>
                <a:latin typeface="Chalkboard SE Regular"/>
                <a:cs typeface="Chalkboard SE Regular"/>
              </a:rPr>
              <a:t>En gang til neste gang: </a:t>
            </a:r>
          </a:p>
          <a:p>
            <a:pPr>
              <a:buFontTx/>
              <a:buChar char="-"/>
              <a:defRPr/>
            </a:pPr>
            <a:r>
              <a:rPr lang="nb-N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halkboard SE Regular"/>
                <a:cs typeface="Chalkboard SE Regular"/>
              </a:rPr>
              <a:t>Holde presentasjon uten manus for en venninne</a:t>
            </a:r>
          </a:p>
          <a:p>
            <a:pPr>
              <a:buFontTx/>
              <a:buChar char="-"/>
              <a:defRPr/>
            </a:pPr>
            <a:r>
              <a:rPr lang="nb-N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halkboard SE Regular"/>
                <a:cs typeface="Chalkboard SE Regular"/>
              </a:rPr>
              <a:t>Holde en presentasjon for klassen. Snakke høyt og tydelig, så fritt jeg klarer</a:t>
            </a:r>
          </a:p>
          <a:p>
            <a:pPr marL="0" indent="0">
              <a:buNone/>
              <a:defRPr/>
            </a:pPr>
            <a:r>
              <a:rPr lang="nb-NO" sz="2400" b="1" dirty="0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Påminnelser:</a:t>
            </a:r>
            <a:endParaRPr lang="nb-NO" sz="2400" b="1" dirty="0">
              <a:solidFill>
                <a:srgbClr val="000000"/>
              </a:solidFill>
              <a:latin typeface="Chalkboard SE Regular"/>
              <a:cs typeface="Chalkboard SE Regular"/>
            </a:endParaRPr>
          </a:p>
          <a:p>
            <a:pPr>
              <a:buFontTx/>
              <a:buChar char="-"/>
              <a:defRPr/>
            </a:pPr>
            <a:r>
              <a:rPr lang="nb-N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halkboard SE Regular"/>
                <a:cs typeface="Chalkboard SE Regular"/>
              </a:rPr>
              <a:t>Se på grønntankene over senga og la dem poppe opp på mobilen hver morgen</a:t>
            </a:r>
          </a:p>
          <a:p>
            <a:pPr>
              <a:buFontTx/>
              <a:buChar char="-"/>
              <a:defRPr/>
            </a:pPr>
            <a:endParaRPr lang="nb-NO" dirty="0">
              <a:solidFill>
                <a:srgbClr val="008000"/>
              </a:solidFill>
              <a:latin typeface="Chalkboard SE Regular"/>
              <a:cs typeface="Chalkboard SE Regular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B1DC29-E664-2143-A2BB-0202705304D1}" type="slidenum">
              <a:rPr lang="nb-NO"/>
              <a:pPr>
                <a:defRPr/>
              </a:pPr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080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 neste gang</a:t>
            </a:r>
          </a:p>
        </p:txBody>
      </p:sp>
      <p:pic>
        <p:nvPicPr>
          <p:cNvPr id="6" name="Plassholder for innhold 5" descr="barnstøttelag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897" r="17894" b="-15246"/>
          <a:stretch/>
        </p:blipFill>
        <p:spPr>
          <a:xfrm>
            <a:off x="992189" y="3623478"/>
            <a:ext cx="4535928" cy="4426620"/>
          </a:xfrm>
        </p:spPr>
      </p:pic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Gjennomfør treningsplanen din</a:t>
            </a:r>
          </a:p>
          <a:p>
            <a:pPr>
              <a:defRPr/>
            </a:pPr>
            <a:r>
              <a:rPr lang="nb-NO" dirty="0"/>
              <a:t>Kan du finne noen som kan heie på deg og støtte deg til å gjennomføre treningsplanen? Hvem?</a:t>
            </a:r>
          </a:p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7451-6CA0-4CB8-AB79-F172397D459B}" type="slidenum">
              <a:rPr lang="nb-NO" smtClean="0"/>
              <a:pPr/>
              <a:t>41</a:t>
            </a:fld>
            <a:endParaRPr lang="nb-NO">
              <a:latin typeface="Times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158044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>
                <a:cs typeface="+mj-cs"/>
              </a:rPr>
              <a:t>Takk for i dag</a:t>
            </a:r>
            <a:endParaRPr lang="nb-NO" dirty="0">
              <a:cs typeface="+mj-cs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>
                <a:cs typeface="+mn-cs"/>
              </a:rPr>
              <a:t>Knallbra jobbet!</a:t>
            </a:r>
          </a:p>
          <a:p>
            <a:pPr>
              <a:defRPr/>
            </a:pPr>
            <a:r>
              <a:rPr lang="nb-NO" dirty="0" smtClean="0">
                <a:cs typeface="+mn-cs"/>
              </a:rPr>
              <a:t>Vi hjelper hverandre, er tålmodige og modige</a:t>
            </a:r>
            <a:endParaRPr lang="nb-NO" dirty="0">
              <a:cs typeface="+mn-cs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3AAF5-95F3-3645-BE7F-D22CC2770CAF}" type="slidenum">
              <a:rPr lang="nb-NO"/>
              <a:pPr>
                <a:defRPr/>
              </a:pPr>
              <a:t>42</a:t>
            </a:fld>
            <a:endParaRPr lang="nb-NO"/>
          </a:p>
        </p:txBody>
      </p:sp>
      <p:pic>
        <p:nvPicPr>
          <p:cNvPr id="8" name="Plassholder for innhold 5" descr="230908 Grøn 1.0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9" r="208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677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0161" y="9043086"/>
            <a:ext cx="3034083" cy="51945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DD8F447-AC76-1B46-A82E-9A047A90321B}" type="slidenum">
              <a:rPr lang="nb-NO"/>
              <a:pPr>
                <a:defRPr/>
              </a:pPr>
              <a:t>43</a:t>
            </a:fld>
            <a:endParaRPr lang="nb-NO">
              <a:latin typeface="Times" charset="0"/>
            </a:endParaRPr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01007" y="2790826"/>
            <a:ext cx="10297244" cy="1799529"/>
          </a:xfrm>
        </p:spPr>
        <p:txBody>
          <a:bodyPr/>
          <a:lstStyle/>
          <a:p>
            <a:pPr>
              <a:defRPr/>
            </a:pPr>
            <a:r>
              <a:rPr lang="nb-NO" sz="4000" dirty="0"/>
              <a:t>FOR BARN SOM VILTØRRE MER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3526" y="4662488"/>
            <a:ext cx="10225087" cy="1755776"/>
          </a:xfrm>
        </p:spPr>
        <p:txBody>
          <a:bodyPr/>
          <a:lstStyle/>
          <a:p>
            <a:pPr>
              <a:defRPr/>
            </a:pPr>
            <a:r>
              <a:rPr lang="nb-NO" sz="3600" b="1" dirty="0"/>
              <a:t>Time 4</a:t>
            </a:r>
          </a:p>
        </p:txBody>
      </p:sp>
    </p:spTree>
    <p:extLst>
      <p:ext uri="{BB962C8B-B14F-4D97-AF65-F5344CB8AC3E}">
        <p14:creationId xmlns:p14="http://schemas.microsoft.com/office/powerpoint/2010/main" val="320049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>
                <a:solidFill>
                  <a:srgbClr val="000000"/>
                </a:solidFill>
              </a:rPr>
              <a:t>HVA SKAL VI GJØRE I DAG?</a:t>
            </a:r>
            <a:br>
              <a:rPr lang="nb-NO" sz="2800" dirty="0">
                <a:solidFill>
                  <a:srgbClr val="000000"/>
                </a:solidFill>
              </a:rPr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>
              <a:defRPr/>
            </a:pPr>
            <a:r>
              <a:rPr lang="nb-NO" dirty="0"/>
              <a:t>Gjennomgang av hjemmeoppgaver </a:t>
            </a:r>
          </a:p>
          <a:p>
            <a:pPr lvl="1">
              <a:defRPr/>
            </a:pPr>
            <a:r>
              <a:rPr lang="nb-NO" dirty="0"/>
              <a:t>Velg en situasjon der du kan sjekke ut om </a:t>
            </a:r>
            <a:r>
              <a:rPr lang="nb-NO" dirty="0" err="1"/>
              <a:t>rødtankene</a:t>
            </a:r>
            <a:r>
              <a:rPr lang="nb-NO" dirty="0"/>
              <a:t> dine stemmer</a:t>
            </a:r>
          </a:p>
          <a:p>
            <a:pPr lvl="1">
              <a:defRPr/>
            </a:pPr>
            <a:r>
              <a:rPr lang="nb-NO" dirty="0"/>
              <a:t>Gjøre det</a:t>
            </a:r>
          </a:p>
          <a:p>
            <a:pPr lvl="1">
              <a:defRPr/>
            </a:pPr>
            <a:r>
              <a:rPr lang="nb-NO" dirty="0" smtClean="0"/>
              <a:t>Treningsplan</a:t>
            </a:r>
            <a:endParaRPr lang="nb-NO" dirty="0"/>
          </a:p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7451-6CA0-4CB8-AB79-F172397D459B}" type="slidenum">
              <a:rPr lang="nb-NO" smtClean="0"/>
              <a:pPr/>
              <a:t>44</a:t>
            </a:fld>
            <a:endParaRPr lang="nb-NO">
              <a:latin typeface="Times" pitchFamily="-128" charset="0"/>
            </a:endParaRPr>
          </a:p>
        </p:txBody>
      </p:sp>
      <p:pic>
        <p:nvPicPr>
          <p:cNvPr id="6" name="Plassholder for innhold 5" descr="(HJELPEHAND)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8" r="8748"/>
          <a:stretch>
            <a:fillRect/>
          </a:stretch>
        </p:blipFill>
        <p:spPr>
          <a:xfrm>
            <a:off x="6669088" y="2430464"/>
            <a:ext cx="4395991" cy="5328244"/>
          </a:xfrm>
        </p:spPr>
      </p:pic>
    </p:spTree>
    <p:extLst>
      <p:ext uri="{BB962C8B-B14F-4D97-AF65-F5344CB8AC3E}">
        <p14:creationId xmlns:p14="http://schemas.microsoft.com/office/powerpoint/2010/main" val="1847034857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>
                <a:cs typeface="+mj-cs"/>
              </a:rPr>
              <a:t>Hjemmeoppgaver fra sist</a:t>
            </a:r>
            <a:endParaRPr lang="nb-NO" dirty="0">
              <a:cs typeface="+mj-cs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>
                <a:cs typeface="+mn-cs"/>
              </a:rPr>
              <a:t>Fortell hverandre om hjemmeoppgavene dere har gjort. </a:t>
            </a:r>
            <a:endParaRPr lang="nb-NO" dirty="0">
              <a:cs typeface="+mn-cs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49A5A4-0403-B346-8790-B34B01DC2738}" type="slidenum">
              <a:rPr lang="nb-NO"/>
              <a:pPr>
                <a:defRPr/>
              </a:pPr>
              <a:t>45</a:t>
            </a:fld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nb-NO" sz="1600" dirty="0" smtClean="0"/>
          </a:p>
          <a:p>
            <a:pPr marL="0" indent="0">
              <a:buNone/>
              <a:defRPr/>
            </a:pPr>
            <a:endParaRPr lang="nb-NO" sz="1600" dirty="0"/>
          </a:p>
          <a:p>
            <a:pPr marL="0" indent="0">
              <a:buNone/>
              <a:defRPr/>
            </a:pPr>
            <a:r>
              <a:rPr lang="nb-NO" sz="1600" dirty="0" smtClean="0"/>
              <a:t>Jeg </a:t>
            </a:r>
            <a:r>
              <a:rPr lang="nb-NO" sz="1600" dirty="0"/>
              <a:t>vil bli mer trygg på å ……………………………………………</a:t>
            </a:r>
          </a:p>
          <a:p>
            <a:pPr marL="0" indent="0">
              <a:buNone/>
              <a:defRPr/>
            </a:pPr>
            <a:r>
              <a:rPr lang="nb-NO" sz="1600" i="1" dirty="0"/>
              <a:t>Hver dag </a:t>
            </a:r>
            <a:r>
              <a:rPr lang="nb-NO" sz="1600" dirty="0"/>
              <a:t>skal jeg trene ved å : </a:t>
            </a:r>
          </a:p>
          <a:p>
            <a:pPr marL="0" indent="0">
              <a:buNone/>
              <a:defRPr/>
            </a:pPr>
            <a:r>
              <a:rPr lang="nb-NO" sz="1600" dirty="0"/>
              <a:t>…………………………………</a:t>
            </a:r>
          </a:p>
          <a:p>
            <a:pPr marL="0" indent="0">
              <a:buNone/>
              <a:defRPr/>
            </a:pPr>
            <a:r>
              <a:rPr lang="nb-NO" sz="1600" i="1" dirty="0"/>
              <a:t>Minst en gang </a:t>
            </a:r>
            <a:r>
              <a:rPr lang="nb-NO" sz="1600" dirty="0"/>
              <a:t>til neste gang skal jeg trene ved å gjøre følgene: </a:t>
            </a:r>
          </a:p>
          <a:p>
            <a:pPr marL="0" indent="0">
              <a:buNone/>
              <a:defRPr/>
            </a:pPr>
            <a:r>
              <a:rPr lang="nb-NO" sz="1600" dirty="0"/>
              <a:t>………………………………………….</a:t>
            </a:r>
          </a:p>
          <a:p>
            <a:pPr marL="0" indent="0">
              <a:buNone/>
              <a:defRPr/>
            </a:pPr>
            <a:r>
              <a:rPr lang="nb-NO" sz="1600" dirty="0"/>
              <a:t>Mine grønntanker:………………………………………….</a:t>
            </a:r>
          </a:p>
          <a:p>
            <a:pPr marL="0" indent="0">
              <a:buNone/>
              <a:defRPr/>
            </a:pPr>
            <a:r>
              <a:rPr lang="nb-NO" sz="1600" dirty="0">
                <a:solidFill>
                  <a:srgbClr val="404040"/>
                </a:solidFill>
                <a:cs typeface="Chalkboard SE Regular"/>
              </a:rPr>
              <a:t>Jeg får påminnelser gjennom:……………………………………</a:t>
            </a:r>
            <a:r>
              <a:rPr lang="nb-NO" sz="1600" dirty="0" smtClean="0">
                <a:solidFill>
                  <a:srgbClr val="404040"/>
                </a:solidFill>
                <a:cs typeface="Chalkboard SE Regular"/>
              </a:rPr>
              <a:t>…</a:t>
            </a:r>
          </a:p>
          <a:p>
            <a:pPr marL="0" indent="0">
              <a:buNone/>
            </a:pPr>
            <a:r>
              <a:rPr lang="nb-NO" sz="1600" dirty="0"/>
              <a:t>Mine hjelpere: </a:t>
            </a:r>
          </a:p>
          <a:p>
            <a:pPr marL="0" indent="0">
              <a:buNone/>
            </a:pPr>
            <a:r>
              <a:rPr lang="nb-NO" sz="1600" dirty="0"/>
              <a:t>……………………………………</a:t>
            </a:r>
          </a:p>
          <a:p>
            <a:pPr marL="0" indent="0">
              <a:buNone/>
              <a:defRPr/>
            </a:pPr>
            <a:endParaRPr lang="nb-NO" sz="1600" dirty="0">
              <a:solidFill>
                <a:srgbClr val="404040"/>
              </a:solidFill>
              <a:cs typeface="Chalkboard SE Regular"/>
            </a:endParaRPr>
          </a:p>
          <a:p>
            <a:endParaRPr lang="nb-NO" sz="1600" dirty="0"/>
          </a:p>
        </p:txBody>
      </p:sp>
      <p:pic>
        <p:nvPicPr>
          <p:cNvPr id="7" name="Plassholder for innhold 5" descr="barnstøttela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897" r="17894" b="-15246"/>
          <a:stretch/>
        </p:blipFill>
        <p:spPr bwMode="auto">
          <a:xfrm>
            <a:off x="7509718" y="5670475"/>
            <a:ext cx="2194863" cy="214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52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Treningsråd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84982" y="2286099"/>
            <a:ext cx="5631706" cy="6840439"/>
          </a:xfrm>
        </p:spPr>
        <p:txBody>
          <a:bodyPr/>
          <a:lstStyle/>
          <a:p>
            <a:r>
              <a:rPr lang="nb-NO" dirty="0" smtClean="0"/>
              <a:t>Sett ord på </a:t>
            </a:r>
            <a:r>
              <a:rPr lang="nb-NO" dirty="0" err="1" smtClean="0"/>
              <a:t>rødtankene</a:t>
            </a:r>
            <a:r>
              <a:rPr lang="nb-NO" dirty="0" smtClean="0"/>
              <a:t> dine</a:t>
            </a:r>
          </a:p>
          <a:p>
            <a:r>
              <a:rPr lang="nb-NO" dirty="0" smtClean="0"/>
              <a:t>Begynn med å trene på noe du tror du kan klare og som er viktig for deg å få til</a:t>
            </a:r>
          </a:p>
          <a:p>
            <a:r>
              <a:rPr lang="nb-NO" dirty="0" smtClean="0"/>
              <a:t>Tren helst hver dag</a:t>
            </a:r>
          </a:p>
          <a:p>
            <a:r>
              <a:rPr lang="nb-NO" dirty="0" smtClean="0"/>
              <a:t>Om mulig, la treningsøktene vare til redselen har halvert seg</a:t>
            </a:r>
          </a:p>
          <a:p>
            <a:r>
              <a:rPr lang="nb-NO" dirty="0" smtClean="0"/>
              <a:t>Oppdag grønntanker og la dem styre deg</a:t>
            </a:r>
          </a:p>
          <a:p>
            <a:r>
              <a:rPr lang="nb-NO" dirty="0" smtClean="0"/>
              <a:t>Belønn deg selv for innsats</a:t>
            </a:r>
          </a:p>
          <a:p>
            <a:r>
              <a:rPr lang="nb-NO" dirty="0" smtClean="0"/>
              <a:t>Finn gode hjelpere som støtter deg til å være modig</a:t>
            </a:r>
            <a:r>
              <a:rPr lang="nb-NO" dirty="0"/>
              <a:t> </a:t>
            </a:r>
            <a:r>
              <a:rPr lang="nb-NO" dirty="0" smtClean="0"/>
              <a:t>og nysgjerrig </a:t>
            </a:r>
          </a:p>
          <a:p>
            <a:endParaRPr lang="nb-NO" dirty="0"/>
          </a:p>
        </p:txBody>
      </p:sp>
      <p:pic>
        <p:nvPicPr>
          <p:cNvPr id="6" name="Plassholder for innhold 5" descr="grøn er sterkare enn rød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8" r="8748"/>
          <a:stretch>
            <a:fillRect/>
          </a:stretch>
        </p:blipFill>
        <p:spPr/>
      </p:pic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7451-6CA0-4CB8-AB79-F172397D459B}" type="slidenum">
              <a:rPr lang="nb-NO" smtClean="0"/>
              <a:pPr/>
              <a:t>46</a:t>
            </a:fld>
            <a:endParaRPr lang="nb-NO">
              <a:latin typeface="Times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769938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b-NO" dirty="0" smtClean="0">
                <a:cs typeface="+mj-cs"/>
              </a:rPr>
              <a:t>Undersøk </a:t>
            </a:r>
            <a:r>
              <a:rPr lang="nb-NO" dirty="0" err="1" smtClean="0">
                <a:cs typeface="+mj-cs"/>
              </a:rPr>
              <a:t>rødtankene</a:t>
            </a:r>
            <a:endParaRPr lang="nb-NO" dirty="0">
              <a:cs typeface="+mj-cs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28700" y="2214563"/>
            <a:ext cx="5524500" cy="6696076"/>
          </a:xfrm>
        </p:spPr>
        <p:txBody>
          <a:bodyPr/>
          <a:lstStyle/>
          <a:p>
            <a:pPr>
              <a:defRPr/>
            </a:pPr>
            <a:r>
              <a:rPr lang="nb-NO" dirty="0" smtClean="0">
                <a:cs typeface="+mn-cs"/>
              </a:rPr>
              <a:t>Finn </a:t>
            </a:r>
            <a:r>
              <a:rPr lang="nb-NO" dirty="0" err="1" smtClean="0">
                <a:cs typeface="+mn-cs"/>
              </a:rPr>
              <a:t>rødtanker</a:t>
            </a:r>
            <a:r>
              <a:rPr lang="nb-NO" dirty="0" smtClean="0">
                <a:cs typeface="+mn-cs"/>
              </a:rPr>
              <a:t> som skremmer </a:t>
            </a:r>
          </a:p>
          <a:p>
            <a:pPr>
              <a:defRPr/>
            </a:pPr>
            <a:r>
              <a:rPr lang="nb-NO" dirty="0" smtClean="0">
                <a:cs typeface="+mn-cs"/>
              </a:rPr>
              <a:t>Lag eksperimenter for å sjekke om det </a:t>
            </a:r>
            <a:r>
              <a:rPr lang="nb-NO" dirty="0" err="1" smtClean="0">
                <a:cs typeface="+mn-cs"/>
              </a:rPr>
              <a:t>rødtankene</a:t>
            </a:r>
            <a:r>
              <a:rPr lang="nb-NO" dirty="0" smtClean="0">
                <a:cs typeface="+mn-cs"/>
              </a:rPr>
              <a:t> sier faktisk er sant</a:t>
            </a:r>
          </a:p>
          <a:p>
            <a:pPr>
              <a:defRPr/>
            </a:pPr>
            <a:r>
              <a:rPr lang="nb-NO" dirty="0"/>
              <a:t>Fyll ut tommel, pekefinger og </a:t>
            </a:r>
            <a:r>
              <a:rPr lang="nb-NO" dirty="0" err="1"/>
              <a:t>langefinger</a:t>
            </a:r>
            <a:r>
              <a:rPr lang="nb-NO" dirty="0"/>
              <a:t> av </a:t>
            </a:r>
            <a:r>
              <a:rPr lang="nb-NO" dirty="0" smtClean="0"/>
              <a:t>en hjelpehånd </a:t>
            </a:r>
            <a:r>
              <a:rPr lang="nb-NO" dirty="0"/>
              <a:t>i planleggingen, </a:t>
            </a:r>
            <a:endParaRPr lang="nb-NO" dirty="0" smtClean="0"/>
          </a:p>
          <a:p>
            <a:pPr>
              <a:defRPr/>
            </a:pPr>
            <a:r>
              <a:rPr lang="nb-NO" dirty="0"/>
              <a:t>F</a:t>
            </a:r>
            <a:r>
              <a:rPr lang="nb-NO" dirty="0" smtClean="0"/>
              <a:t>ortsett </a:t>
            </a:r>
            <a:r>
              <a:rPr lang="nb-NO" dirty="0"/>
              <a:t>på samme hjelpehånd etter at eksperimentet er utført </a:t>
            </a:r>
            <a:endParaRPr lang="nb-NO" dirty="0" smtClean="0"/>
          </a:p>
          <a:p>
            <a:pPr>
              <a:defRPr/>
            </a:pPr>
            <a:r>
              <a:rPr lang="nb-NO" dirty="0"/>
              <a:t>Hvilke grønntanker vil du prøve å si til deg selv neste gang du skal i en lignende situasjon?</a:t>
            </a:r>
          </a:p>
          <a:p>
            <a:pPr>
              <a:defRPr/>
            </a:pPr>
            <a:endParaRPr lang="nb-NO" dirty="0"/>
          </a:p>
          <a:p>
            <a:pPr>
              <a:defRPr/>
            </a:pPr>
            <a:endParaRPr lang="nb-NO" dirty="0">
              <a:cs typeface="+mn-cs"/>
            </a:endParaRPr>
          </a:p>
          <a:p>
            <a:pPr marL="0" indent="0">
              <a:buNone/>
              <a:defRPr/>
            </a:pPr>
            <a:endParaRPr lang="nb-NO" sz="2400" dirty="0">
              <a:latin typeface="Chalkboard"/>
              <a:cs typeface="Chalkboard"/>
            </a:endParaRPr>
          </a:p>
          <a:p>
            <a:pPr marL="0" indent="0">
              <a:buNone/>
              <a:defRPr/>
            </a:pPr>
            <a:endParaRPr lang="nb-NO" sz="2400" dirty="0">
              <a:latin typeface="Chalkboard"/>
              <a:cs typeface="Chalkboard"/>
            </a:endParaRPr>
          </a:p>
          <a:p>
            <a:pPr>
              <a:defRPr/>
            </a:pPr>
            <a:endParaRPr lang="nb-NO" dirty="0">
              <a:cs typeface="+mn-cs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D5AA7D-BB3C-ED48-8FDE-2AA0CCA2312B}" type="slidenum">
              <a:rPr lang="nb-NO"/>
              <a:pPr>
                <a:defRPr/>
              </a:pPr>
              <a:t>47</a:t>
            </a:fld>
            <a:endParaRPr lang="nb-NO"/>
          </a:p>
        </p:txBody>
      </p:sp>
      <p:pic>
        <p:nvPicPr>
          <p:cNvPr id="6" name="Bilde 5" descr="fange rø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542" y="2790155"/>
            <a:ext cx="7356380" cy="519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8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sz="3600" dirty="0" smtClean="0">
                <a:cs typeface="+mj-cs"/>
              </a:rPr>
              <a:t>FØR ØVELSENE:</a:t>
            </a:r>
            <a:endParaRPr lang="nb-NO" sz="3600" dirty="0">
              <a:cs typeface="+mj-cs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b-NO" sz="3400" dirty="0" smtClean="0"/>
              <a:t>Hvor ubehagelig (0 – 10)?</a:t>
            </a:r>
            <a:endParaRPr lang="nb-NO" sz="3400" dirty="0"/>
          </a:p>
          <a:p>
            <a:pPr>
              <a:defRPr/>
            </a:pPr>
            <a:r>
              <a:rPr lang="nb-NO" sz="3400" dirty="0" smtClean="0"/>
              <a:t>Hva sier </a:t>
            </a:r>
            <a:r>
              <a:rPr lang="nb-NO" sz="3400" dirty="0" err="1" smtClean="0"/>
              <a:t>rødtankene</a:t>
            </a:r>
            <a:r>
              <a:rPr lang="nb-NO" sz="3400" dirty="0" smtClean="0"/>
              <a:t>?</a:t>
            </a:r>
            <a:endParaRPr lang="nb-NO" sz="34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053C9-14B3-F440-9900-1BFB2F0D0C90}" type="slidenum">
              <a:rPr lang="nb-NO"/>
              <a:pPr>
                <a:defRPr/>
              </a:pPr>
              <a:t>48</a:t>
            </a:fld>
            <a:endParaRPr lang="nb-NO"/>
          </a:p>
        </p:txBody>
      </p:sp>
      <p:pic>
        <p:nvPicPr>
          <p:cNvPr id="6" name="Plassholder for innhold 5" descr="Fange raudtankar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277" b="-46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3266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Engstelse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b-NO" dirty="0"/>
              <a:t>Engstelse = frykt-reaksjon som er større enn </a:t>
            </a:r>
            <a:r>
              <a:rPr lang="nb-NO" dirty="0" smtClean="0"/>
              <a:t>den virkelige faren </a:t>
            </a:r>
            <a:r>
              <a:rPr lang="nb-NO" dirty="0"/>
              <a:t>i situasjonen</a:t>
            </a:r>
          </a:p>
          <a:p>
            <a:pPr>
              <a:defRPr/>
            </a:pPr>
            <a:r>
              <a:rPr lang="nb-NO" dirty="0" smtClean="0"/>
              <a:t>Eksempel</a:t>
            </a:r>
          </a:p>
          <a:p>
            <a:pPr lvl="1">
              <a:defRPr/>
            </a:pPr>
            <a:r>
              <a:rPr lang="nb-NO" dirty="0" smtClean="0"/>
              <a:t>være alene, holde presentasjoner, snakke med folk, </a:t>
            </a:r>
            <a:r>
              <a:rPr lang="nb-NO" dirty="0"/>
              <a:t>helse, </a:t>
            </a:r>
            <a:r>
              <a:rPr lang="nb-NO" dirty="0" smtClean="0"/>
              <a:t>handle, gjøre feil</a:t>
            </a:r>
            <a:endParaRPr lang="nb-NO" dirty="0"/>
          </a:p>
          <a:p>
            <a:pPr>
              <a:defRPr/>
            </a:pPr>
            <a:r>
              <a:rPr lang="nb-NO" dirty="0" smtClean="0"/>
              <a:t>Øvelsene vi gjør er for at du gradvis skal bli mindre engstelig</a:t>
            </a:r>
            <a:endParaRPr lang="nb-NO" dirty="0"/>
          </a:p>
        </p:txBody>
      </p:sp>
      <p:pic>
        <p:nvPicPr>
          <p:cNvPr id="6" name="Plassholder for innhold 5" descr="barnskrekkikroppen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" r="5488"/>
          <a:stretch>
            <a:fillRect/>
          </a:stretch>
        </p:blipFill>
        <p:spPr>
          <a:xfrm>
            <a:off x="6669087" y="1449143"/>
            <a:ext cx="6334125" cy="7677396"/>
          </a:xfrm>
        </p:spPr>
      </p:pic>
    </p:spTree>
    <p:extLst>
      <p:ext uri="{BB962C8B-B14F-4D97-AF65-F5344CB8AC3E}">
        <p14:creationId xmlns:p14="http://schemas.microsoft.com/office/powerpoint/2010/main" val="4162558569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ØVELSER</a:t>
            </a:r>
            <a:endParaRPr lang="nb-NO" dirty="0"/>
          </a:p>
        </p:txBody>
      </p:sp>
      <p:pic>
        <p:nvPicPr>
          <p:cNvPr id="5" name="Plassholder for innhold 4" descr="raud mot grøn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3" b="7703"/>
          <a:stretch>
            <a:fillRect/>
          </a:stretch>
        </p:blipFill>
        <p:spPr/>
      </p:pic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5BE3E-EE94-44DD-A20D-137DE9FC73BC}" type="slidenum">
              <a:rPr lang="nb-NO" smtClean="0"/>
              <a:pPr/>
              <a:t>49</a:t>
            </a:fld>
            <a:endParaRPr lang="nb-NO">
              <a:latin typeface="Times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481393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sz="3600" dirty="0" smtClean="0">
                <a:cs typeface="+mj-cs"/>
              </a:rPr>
              <a:t>ETTER ØVELSENE</a:t>
            </a:r>
            <a:endParaRPr lang="nb-NO" sz="3600" dirty="0">
              <a:cs typeface="+mj-cs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nb-NO" sz="3400" dirty="0"/>
              <a:t>Var </a:t>
            </a:r>
            <a:r>
              <a:rPr lang="nb-NO" sz="3400" dirty="0" err="1" smtClean="0"/>
              <a:t>rødtanken</a:t>
            </a:r>
            <a:r>
              <a:rPr lang="nb-NO" sz="3400" dirty="0" smtClean="0"/>
              <a:t> dine </a:t>
            </a:r>
            <a:r>
              <a:rPr lang="nb-NO" sz="3400" dirty="0"/>
              <a:t>sanne? overdrevne? </a:t>
            </a:r>
          </a:p>
          <a:p>
            <a:pPr>
              <a:defRPr/>
            </a:pPr>
            <a:r>
              <a:rPr lang="nb-NO" sz="3400" dirty="0"/>
              <a:t>Ble redselen/ubehaget redusert i løpet av øvelsen? </a:t>
            </a:r>
          </a:p>
          <a:p>
            <a:pPr>
              <a:defRPr/>
            </a:pPr>
            <a:r>
              <a:rPr lang="nb-NO" sz="3400" dirty="0"/>
              <a:t>Hvor lenge varte ubehaget?</a:t>
            </a:r>
          </a:p>
          <a:p>
            <a:pPr>
              <a:defRPr/>
            </a:pPr>
            <a:r>
              <a:rPr lang="nb-NO" sz="3400" dirty="0"/>
              <a:t>G</a:t>
            </a:r>
            <a:r>
              <a:rPr lang="nb-NO" sz="3400" dirty="0" smtClean="0"/>
              <a:t>rønntanker </a:t>
            </a:r>
            <a:r>
              <a:rPr lang="nb-NO" sz="3400" dirty="0"/>
              <a:t>som er tydeligere for deg etter øvelsen?</a:t>
            </a:r>
          </a:p>
          <a:p>
            <a:pPr>
              <a:defRPr/>
            </a:pPr>
            <a:r>
              <a:rPr lang="nb-NO" sz="3400" dirty="0"/>
              <a:t>Hva </a:t>
            </a:r>
            <a:r>
              <a:rPr lang="nb-NO" sz="3400" dirty="0" smtClean="0"/>
              <a:t>var </a:t>
            </a:r>
            <a:r>
              <a:rPr lang="nb-NO" sz="3400" dirty="0"/>
              <a:t>bra med at du turte å gjennomføre?</a:t>
            </a:r>
          </a:p>
          <a:p>
            <a:pPr>
              <a:defRPr/>
            </a:pPr>
            <a:endParaRPr lang="nb-NO" dirty="0" smtClean="0">
              <a:cs typeface="+mn-cs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053C9-14B3-F440-9900-1BFB2F0D0C90}" type="slidenum">
              <a:rPr lang="nb-NO"/>
              <a:pPr>
                <a:defRPr/>
              </a:pPr>
              <a:t>50</a:t>
            </a:fld>
            <a:endParaRPr lang="nb-NO"/>
          </a:p>
        </p:txBody>
      </p:sp>
      <p:pic>
        <p:nvPicPr>
          <p:cNvPr id="6" name="Plassholder for innhold 5" descr="halde på med rød og grøn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9" r="20849"/>
          <a:stretch>
            <a:fillRect/>
          </a:stretch>
        </p:blipFill>
        <p:spPr>
          <a:xfrm>
            <a:off x="6669088" y="2430463"/>
            <a:ext cx="4873078" cy="5906507"/>
          </a:xfrm>
        </p:spPr>
      </p:pic>
    </p:spTree>
    <p:extLst>
      <p:ext uri="{BB962C8B-B14F-4D97-AF65-F5344CB8AC3E}">
        <p14:creationId xmlns:p14="http://schemas.microsoft.com/office/powerpoint/2010/main" val="397948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>
                <a:cs typeface="+mj-cs"/>
              </a:rPr>
              <a:t>Treningsplan videre</a:t>
            </a:r>
            <a:endParaRPr lang="nb-NO" dirty="0">
              <a:cs typeface="+mj-cs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nb-NO" sz="2400" dirty="0"/>
              <a:t>Jeg vil bli mer trygg på å……………………………………………</a:t>
            </a:r>
          </a:p>
          <a:p>
            <a:pPr marL="0" indent="0">
              <a:buNone/>
              <a:defRPr/>
            </a:pPr>
            <a:r>
              <a:rPr lang="nb-NO" sz="2400" i="1" dirty="0"/>
              <a:t>Hver dag </a:t>
            </a:r>
            <a:r>
              <a:rPr lang="nb-NO" sz="2400" dirty="0"/>
              <a:t>skal jeg trene ved å : </a:t>
            </a:r>
          </a:p>
          <a:p>
            <a:pPr marL="0" indent="0">
              <a:buNone/>
              <a:defRPr/>
            </a:pPr>
            <a:r>
              <a:rPr lang="nb-NO" sz="2400" dirty="0"/>
              <a:t>…………………………………</a:t>
            </a:r>
          </a:p>
          <a:p>
            <a:pPr marL="0" indent="0">
              <a:buNone/>
              <a:defRPr/>
            </a:pPr>
            <a:r>
              <a:rPr lang="nb-NO" sz="2400" i="1" dirty="0"/>
              <a:t>Minst en gang </a:t>
            </a:r>
            <a:r>
              <a:rPr lang="nb-NO" sz="2400" dirty="0"/>
              <a:t>til neste gang skal jeg trene ved å gjøre følgene: </a:t>
            </a:r>
          </a:p>
          <a:p>
            <a:pPr marL="0" indent="0">
              <a:buNone/>
              <a:defRPr/>
            </a:pPr>
            <a:r>
              <a:rPr lang="nb-NO" sz="2400" dirty="0"/>
              <a:t>………………………………………….</a:t>
            </a:r>
          </a:p>
          <a:p>
            <a:pPr marL="0" indent="0">
              <a:buNone/>
              <a:defRPr/>
            </a:pPr>
            <a:r>
              <a:rPr lang="nb-NO" sz="2400" dirty="0"/>
              <a:t>Mine grønntanker:………………………………………….</a:t>
            </a:r>
          </a:p>
          <a:p>
            <a:pPr marL="0" indent="0">
              <a:buNone/>
              <a:defRPr/>
            </a:pPr>
            <a:r>
              <a:rPr lang="nb-NO" sz="2400" dirty="0">
                <a:solidFill>
                  <a:srgbClr val="404040"/>
                </a:solidFill>
                <a:cs typeface="Chalkboard SE Regular"/>
              </a:rPr>
              <a:t>Jeg får påminnelser gjennom:……………………………………</a:t>
            </a:r>
            <a:r>
              <a:rPr lang="nb-NO" sz="2400" dirty="0" smtClean="0">
                <a:solidFill>
                  <a:srgbClr val="404040"/>
                </a:solidFill>
                <a:cs typeface="Chalkboard SE Regular"/>
              </a:rPr>
              <a:t>…</a:t>
            </a:r>
          </a:p>
          <a:p>
            <a:pPr marL="0" indent="0">
              <a:buNone/>
              <a:defRPr/>
            </a:pPr>
            <a:endParaRPr lang="nb-NO" sz="2400" dirty="0">
              <a:solidFill>
                <a:srgbClr val="404040"/>
              </a:solidFill>
              <a:cs typeface="Chalkboard SE Regular"/>
            </a:endParaRPr>
          </a:p>
          <a:p>
            <a:pPr marL="0" indent="0">
              <a:buNone/>
              <a:defRPr/>
            </a:pPr>
            <a:endParaRPr lang="nb-NO" dirty="0" smtClean="0">
              <a:cs typeface="+mn-cs"/>
            </a:endParaRPr>
          </a:p>
          <a:p>
            <a:pPr marL="0" indent="0">
              <a:buNone/>
              <a:defRPr/>
            </a:pPr>
            <a:endParaRPr lang="nb-NO" dirty="0" smtClean="0">
              <a:cs typeface="+mn-cs"/>
            </a:endParaRPr>
          </a:p>
          <a:p>
            <a:pPr>
              <a:defRPr/>
            </a:pPr>
            <a:endParaRPr lang="nb-NO" dirty="0" smtClean="0">
              <a:cs typeface="+mn-cs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429376" y="2016852"/>
            <a:ext cx="5764213" cy="710968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nb-NO" b="1" dirty="0" smtClean="0">
                <a:solidFill>
                  <a:srgbClr val="008000"/>
                </a:solidFill>
                <a:latin typeface="Chalkboard SE Regular"/>
                <a:cs typeface="Chalkboard SE Regular"/>
              </a:rPr>
              <a:t>Eksempel </a:t>
            </a:r>
          </a:p>
          <a:p>
            <a:pPr marL="0" indent="0">
              <a:buNone/>
              <a:defRPr/>
            </a:pPr>
            <a:r>
              <a:rPr lang="nb-NO" sz="2400" b="1" dirty="0">
                <a:solidFill>
                  <a:srgbClr val="008000"/>
                </a:solidFill>
                <a:latin typeface="Chalkboard SE Regular"/>
                <a:cs typeface="Chalkboard SE Regular"/>
              </a:rPr>
              <a:t>Annes TRENINGSPLAN:</a:t>
            </a:r>
          </a:p>
          <a:p>
            <a:pPr marL="0" indent="0">
              <a:buNone/>
              <a:defRPr/>
            </a:pPr>
            <a:r>
              <a:rPr lang="nb-NO" sz="2400" b="1" dirty="0">
                <a:solidFill>
                  <a:srgbClr val="008000"/>
                </a:solidFill>
                <a:latin typeface="Chalkboard SE Regular"/>
                <a:cs typeface="Chalkboard SE Regular"/>
              </a:rPr>
              <a:t>Hver dag til neste gang: </a:t>
            </a:r>
          </a:p>
          <a:p>
            <a:pPr>
              <a:buFontTx/>
              <a:buChar char="-"/>
              <a:defRPr/>
            </a:pPr>
            <a:r>
              <a:rPr lang="nb-NO" sz="2400" dirty="0">
                <a:solidFill>
                  <a:srgbClr val="008000"/>
                </a:solidFill>
                <a:latin typeface="Chalkboard SE Regular"/>
                <a:cs typeface="Chalkboard SE Regular"/>
              </a:rPr>
              <a:t>Svare på minst ett spørsmål på skolen </a:t>
            </a:r>
            <a:r>
              <a:rPr lang="nb-NO" sz="2400" b="1" dirty="0">
                <a:solidFill>
                  <a:srgbClr val="008000"/>
                </a:solidFill>
                <a:latin typeface="Chalkboard SE Regular"/>
                <a:cs typeface="Chalkboard SE Regular"/>
              </a:rPr>
              <a:t>hver skoledag</a:t>
            </a:r>
          </a:p>
          <a:p>
            <a:pPr marL="0" indent="0">
              <a:buNone/>
              <a:defRPr/>
            </a:pPr>
            <a:r>
              <a:rPr lang="nb-NO" sz="2400" b="1" dirty="0">
                <a:solidFill>
                  <a:srgbClr val="008000"/>
                </a:solidFill>
                <a:latin typeface="Chalkboard SE Regular"/>
                <a:cs typeface="Chalkboard SE Regular"/>
              </a:rPr>
              <a:t>En gang til neste gang: </a:t>
            </a:r>
          </a:p>
          <a:p>
            <a:pPr>
              <a:buFontTx/>
              <a:buChar char="-"/>
              <a:defRPr/>
            </a:pPr>
            <a:r>
              <a:rPr lang="nb-NO" sz="2400" dirty="0">
                <a:solidFill>
                  <a:srgbClr val="008000"/>
                </a:solidFill>
                <a:latin typeface="Chalkboard SE Regular"/>
                <a:cs typeface="Chalkboard SE Regular"/>
              </a:rPr>
              <a:t>Lese høyt på engelsk for mamma</a:t>
            </a:r>
          </a:p>
          <a:p>
            <a:pPr>
              <a:buFontTx/>
              <a:buChar char="-"/>
              <a:defRPr/>
            </a:pPr>
            <a:r>
              <a:rPr lang="nb-NO" sz="2400" dirty="0">
                <a:solidFill>
                  <a:srgbClr val="008000"/>
                </a:solidFill>
                <a:latin typeface="Chalkboard SE Regular"/>
                <a:cs typeface="Chalkboard SE Regular"/>
              </a:rPr>
              <a:t>Lese høyt i engelsktimene</a:t>
            </a:r>
          </a:p>
          <a:p>
            <a:pPr>
              <a:buFontTx/>
              <a:buChar char="-"/>
              <a:defRPr/>
            </a:pPr>
            <a:r>
              <a:rPr lang="nb-NO" sz="2400" dirty="0">
                <a:solidFill>
                  <a:srgbClr val="008000"/>
                </a:solidFill>
                <a:latin typeface="Chalkboard SE Regular"/>
                <a:cs typeface="Chalkboard SE Regular"/>
              </a:rPr>
              <a:t>Holde presentasjon i </a:t>
            </a:r>
            <a:r>
              <a:rPr lang="nb-NO" sz="2400" dirty="0" smtClean="0">
                <a:solidFill>
                  <a:srgbClr val="008000"/>
                </a:solidFill>
                <a:latin typeface="Chalkboard SE Regular"/>
                <a:cs typeface="Chalkboard SE Regular"/>
              </a:rPr>
              <a:t>engelsktimen</a:t>
            </a:r>
          </a:p>
          <a:p>
            <a:pPr marL="0" indent="0">
              <a:buNone/>
              <a:defRPr/>
            </a:pPr>
            <a:r>
              <a:rPr lang="nb-NO" sz="2400" b="1" dirty="0" smtClean="0">
                <a:solidFill>
                  <a:srgbClr val="008000"/>
                </a:solidFill>
                <a:latin typeface="Chalkboard SE Regular"/>
                <a:cs typeface="Chalkboard SE Regular"/>
              </a:rPr>
              <a:t>Påminnelser:</a:t>
            </a:r>
            <a:endParaRPr lang="nb-NO" sz="2400" b="1" dirty="0">
              <a:solidFill>
                <a:srgbClr val="008000"/>
              </a:solidFill>
              <a:latin typeface="Chalkboard SE Regular"/>
              <a:cs typeface="Chalkboard SE Regular"/>
            </a:endParaRPr>
          </a:p>
          <a:p>
            <a:pPr>
              <a:buFontTx/>
              <a:buChar char="-"/>
              <a:defRPr/>
            </a:pPr>
            <a:r>
              <a:rPr lang="nb-NO" sz="2400" dirty="0">
                <a:solidFill>
                  <a:srgbClr val="008000"/>
                </a:solidFill>
                <a:latin typeface="Chalkboard SE Regular"/>
                <a:cs typeface="Chalkboard SE Regular"/>
              </a:rPr>
              <a:t>Se på grønntankene over senga og la dem poppe opp på mobilen hver morgen</a:t>
            </a:r>
          </a:p>
          <a:p>
            <a:pPr marL="0" indent="0">
              <a:buNone/>
              <a:defRPr/>
            </a:pPr>
            <a:endParaRPr lang="nb-NO" dirty="0" smtClean="0">
              <a:solidFill>
                <a:srgbClr val="008000"/>
              </a:solidFill>
              <a:latin typeface="Chalkboard SE Regular"/>
              <a:cs typeface="Chalkboard SE Regular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A6DE4-220D-8342-AF84-659FED9A0D39}" type="slidenum">
              <a:rPr lang="nb-NO"/>
              <a:pPr>
                <a:defRPr/>
              </a:pPr>
              <a:t>51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96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 neste gang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92188" y="2358107"/>
            <a:ext cx="4501306" cy="6768431"/>
          </a:xfrm>
        </p:spPr>
        <p:txBody>
          <a:bodyPr/>
          <a:lstStyle/>
          <a:p>
            <a:pPr>
              <a:defRPr/>
            </a:pPr>
            <a:r>
              <a:rPr lang="nb-NO" dirty="0"/>
              <a:t>Gjennomfør treningsplanen din</a:t>
            </a:r>
          </a:p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85582" y="773931"/>
            <a:ext cx="5908006" cy="835260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nb-NO" sz="1600" dirty="0"/>
              <a:t>Jeg vil bli mer trygg på å……………………………………………</a:t>
            </a:r>
          </a:p>
          <a:p>
            <a:pPr marL="0" indent="0">
              <a:buNone/>
              <a:defRPr/>
            </a:pPr>
            <a:r>
              <a:rPr lang="nb-NO" sz="1600" i="1" dirty="0"/>
              <a:t>Hver dag </a:t>
            </a:r>
            <a:r>
              <a:rPr lang="nb-NO" sz="1600" dirty="0"/>
              <a:t>skal jeg trene ved å : </a:t>
            </a:r>
          </a:p>
          <a:p>
            <a:pPr marL="0" indent="0">
              <a:buNone/>
              <a:defRPr/>
            </a:pPr>
            <a:r>
              <a:rPr lang="nb-NO" sz="1600" dirty="0"/>
              <a:t>…………………………………</a:t>
            </a:r>
          </a:p>
          <a:p>
            <a:pPr marL="0" indent="0">
              <a:buNone/>
              <a:defRPr/>
            </a:pPr>
            <a:r>
              <a:rPr lang="nb-NO" sz="1600" i="1" dirty="0"/>
              <a:t>Minst en gang </a:t>
            </a:r>
            <a:r>
              <a:rPr lang="nb-NO" sz="1600" dirty="0"/>
              <a:t>til neste gang skal jeg trene ved å gjøre følgene: </a:t>
            </a:r>
          </a:p>
          <a:p>
            <a:pPr marL="0" indent="0">
              <a:buNone/>
              <a:defRPr/>
            </a:pPr>
            <a:r>
              <a:rPr lang="nb-NO" sz="1600" dirty="0"/>
              <a:t>………………………………………….</a:t>
            </a:r>
          </a:p>
          <a:p>
            <a:pPr marL="0" indent="0">
              <a:buNone/>
              <a:defRPr/>
            </a:pPr>
            <a:r>
              <a:rPr lang="nb-NO" sz="1600" dirty="0"/>
              <a:t>Mine grønntanker:………………………………………</a:t>
            </a:r>
            <a:r>
              <a:rPr lang="nb-NO" sz="1600" dirty="0" smtClean="0"/>
              <a:t>…</a:t>
            </a:r>
            <a:endParaRPr lang="nb-NO" sz="1600" dirty="0"/>
          </a:p>
          <a:p>
            <a:pPr marL="0" indent="0">
              <a:buNone/>
              <a:defRPr/>
            </a:pPr>
            <a:r>
              <a:rPr lang="nb-NO" sz="1600" dirty="0">
                <a:solidFill>
                  <a:srgbClr val="404040"/>
                </a:solidFill>
                <a:cs typeface="Chalkboard SE Regular"/>
              </a:rPr>
              <a:t>Jeg får påminnelser gjennom:………………………………………</a:t>
            </a:r>
          </a:p>
          <a:p>
            <a:pPr marL="0" indent="0">
              <a:buNone/>
            </a:pPr>
            <a:r>
              <a:rPr lang="nb-NO" sz="1600" dirty="0" smtClean="0"/>
              <a:t>Mine hjelpere: </a:t>
            </a:r>
          </a:p>
          <a:p>
            <a:pPr marL="0" indent="0">
              <a:buNone/>
            </a:pPr>
            <a:r>
              <a:rPr lang="nb-NO" sz="1600" dirty="0" smtClean="0"/>
              <a:t>……………………………………</a:t>
            </a:r>
            <a:endParaRPr lang="nb-NO" sz="16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7451-6CA0-4CB8-AB79-F172397D459B}" type="slidenum">
              <a:rPr lang="nb-NO" smtClean="0"/>
              <a:pPr/>
              <a:t>52</a:t>
            </a:fld>
            <a:endParaRPr lang="nb-NO">
              <a:latin typeface="Times" pitchFamily="-128" charset="0"/>
            </a:endParaRPr>
          </a:p>
        </p:txBody>
      </p:sp>
      <p:pic>
        <p:nvPicPr>
          <p:cNvPr id="6" name="Bilde 5" descr="raud mot grø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02" y="4230315"/>
            <a:ext cx="6702946" cy="473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01039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>
                <a:cs typeface="+mj-cs"/>
              </a:rPr>
              <a:t>Takk for i dag</a:t>
            </a:r>
            <a:endParaRPr lang="nb-NO" dirty="0">
              <a:cs typeface="+mj-cs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>
                <a:cs typeface="+mn-cs"/>
              </a:rPr>
              <a:t>Knallbra jobbet!</a:t>
            </a:r>
          </a:p>
          <a:p>
            <a:pPr>
              <a:defRPr/>
            </a:pPr>
            <a:r>
              <a:rPr lang="nb-NO" dirty="0" smtClean="0">
                <a:cs typeface="+mn-cs"/>
              </a:rPr>
              <a:t>Vi hjelper hverandre, er tålmodige og modige</a:t>
            </a:r>
            <a:endParaRPr lang="nb-NO" dirty="0">
              <a:cs typeface="+mn-cs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DEA065-FA85-5C46-8649-AE69A5B77CBE}" type="slidenum">
              <a:rPr lang="nb-NO"/>
              <a:pPr>
                <a:defRPr/>
              </a:pPr>
              <a:t>53</a:t>
            </a:fld>
            <a:endParaRPr lang="nb-NO"/>
          </a:p>
        </p:txBody>
      </p:sp>
      <p:pic>
        <p:nvPicPr>
          <p:cNvPr id="3" name="Bilde 2" descr="230908 Grøn 1.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162" y="3294211"/>
            <a:ext cx="7404963" cy="523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3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0161" y="9043086"/>
            <a:ext cx="3034083" cy="51945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30C3A69-ABDF-6C45-8A9C-488A685C6A12}" type="slidenum">
              <a:rPr lang="nb-NO"/>
              <a:pPr>
                <a:defRPr/>
              </a:pPr>
              <a:t>54</a:t>
            </a:fld>
            <a:endParaRPr lang="nb-NO">
              <a:latin typeface="Times" charset="0"/>
            </a:endParaRPr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73163" y="2790826"/>
            <a:ext cx="10225087" cy="1439863"/>
          </a:xfrm>
        </p:spPr>
        <p:txBody>
          <a:bodyPr/>
          <a:lstStyle/>
          <a:p>
            <a:pPr>
              <a:defRPr/>
            </a:pPr>
            <a:r>
              <a:rPr lang="nb-NO" sz="4000" dirty="0"/>
              <a:t>FOR BARN SOM VI TØRRE MER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3526" y="4662488"/>
            <a:ext cx="10225087" cy="1755776"/>
          </a:xfrm>
        </p:spPr>
        <p:txBody>
          <a:bodyPr/>
          <a:lstStyle/>
          <a:p>
            <a:pPr>
              <a:defRPr/>
            </a:pPr>
            <a:r>
              <a:rPr lang="nb-NO" sz="3600" dirty="0"/>
              <a:t>Time 5</a:t>
            </a:r>
          </a:p>
        </p:txBody>
      </p:sp>
    </p:spTree>
    <p:extLst>
      <p:ext uri="{BB962C8B-B14F-4D97-AF65-F5344CB8AC3E}">
        <p14:creationId xmlns:p14="http://schemas.microsoft.com/office/powerpoint/2010/main" val="143171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>
                <a:solidFill>
                  <a:srgbClr val="000000"/>
                </a:solidFill>
              </a:rPr>
              <a:t>HVA SKAL VI GJØRE I DAG?</a:t>
            </a:r>
            <a:br>
              <a:rPr lang="nb-NO" sz="2800" dirty="0">
                <a:solidFill>
                  <a:srgbClr val="000000"/>
                </a:solidFill>
              </a:rPr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>
              <a:defRPr/>
            </a:pPr>
            <a:r>
              <a:rPr lang="nb-NO" dirty="0"/>
              <a:t>Avslutning</a:t>
            </a:r>
            <a:endParaRPr lang="nb-NO" b="1" dirty="0"/>
          </a:p>
          <a:p>
            <a:pPr lvl="1">
              <a:defRPr/>
            </a:pPr>
            <a:r>
              <a:rPr lang="nb-NO" dirty="0" smtClean="0"/>
              <a:t>Gjennomgå </a:t>
            </a:r>
            <a:r>
              <a:rPr lang="nb-NO" dirty="0"/>
              <a:t>treningen siden sist</a:t>
            </a:r>
          </a:p>
          <a:p>
            <a:pPr lvl="1">
              <a:defRPr/>
            </a:pPr>
            <a:r>
              <a:rPr lang="nb-NO" dirty="0" smtClean="0"/>
              <a:t>Støtte </a:t>
            </a:r>
            <a:r>
              <a:rPr lang="nb-NO" dirty="0"/>
              <a:t>hverandre med grønne tanker</a:t>
            </a:r>
          </a:p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7451-6CA0-4CB8-AB79-F172397D459B}" type="slidenum">
              <a:rPr lang="nb-NO" smtClean="0"/>
              <a:pPr/>
              <a:t>55</a:t>
            </a:fld>
            <a:endParaRPr lang="nb-NO">
              <a:latin typeface="Times" pitchFamily="-128" charset="0"/>
            </a:endParaRPr>
          </a:p>
        </p:txBody>
      </p:sp>
      <p:pic>
        <p:nvPicPr>
          <p:cNvPr id="6" name="Plassholder for innhold 4" descr="(HJELPEHAND)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8" r="8748"/>
          <a:stretch>
            <a:fillRect/>
          </a:stretch>
        </p:blipFill>
        <p:spPr>
          <a:xfrm>
            <a:off x="6669088" y="2430464"/>
            <a:ext cx="4098945" cy="4968204"/>
          </a:xfrm>
        </p:spPr>
      </p:pic>
    </p:spTree>
    <p:extLst>
      <p:ext uri="{BB962C8B-B14F-4D97-AF65-F5344CB8AC3E}">
        <p14:creationId xmlns:p14="http://schemas.microsoft.com/office/powerpoint/2010/main" val="1704351748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>
                <a:cs typeface="+mj-cs"/>
              </a:rPr>
              <a:t>Hjemmeoppgaver fra sist</a:t>
            </a:r>
            <a:endParaRPr lang="nb-NO" dirty="0">
              <a:cs typeface="+mj-cs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>
                <a:cs typeface="+mn-cs"/>
              </a:rPr>
              <a:t>Fortell hverandre om hjemmeoppgavene dere har gjort. </a:t>
            </a:r>
            <a:endParaRPr lang="nb-NO" dirty="0">
              <a:cs typeface="+mn-cs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7FB41-AF11-624F-879B-68F6FFD5A9B3}" type="slidenum">
              <a:rPr lang="nb-NO"/>
              <a:pPr>
                <a:defRPr/>
              </a:pPr>
              <a:t>56</a:t>
            </a:fld>
            <a:endParaRPr lang="nb-NO"/>
          </a:p>
        </p:txBody>
      </p:sp>
      <p:pic>
        <p:nvPicPr>
          <p:cNvPr id="6" name="Plassholder for innhold 5" descr="(HJELPEHAND)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8" r="87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95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>
                <a:cs typeface="+mj-cs"/>
              </a:rPr>
              <a:t>Evaluering</a:t>
            </a:r>
            <a:endParaRPr lang="nb-NO" dirty="0">
              <a:cs typeface="+mj-cs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b-NO" dirty="0" smtClean="0">
                <a:cs typeface="+mn-cs"/>
              </a:rPr>
              <a:t>Hvor er jeg i forhold til målet jeg satte i starten av kurset?</a:t>
            </a:r>
          </a:p>
          <a:p>
            <a:pPr>
              <a:defRPr/>
            </a:pPr>
            <a:r>
              <a:rPr lang="nb-NO" dirty="0" smtClean="0">
                <a:cs typeface="+mn-cs"/>
              </a:rPr>
              <a:t>Gi deg selv kred for jobben du har gjort!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1D2F6D-21EC-9B49-A803-406B44C80485}" type="slidenum">
              <a:rPr lang="nb-NO"/>
              <a:pPr>
                <a:defRPr/>
              </a:pPr>
              <a:t>57</a:t>
            </a:fld>
            <a:endParaRPr lang="nb-NO"/>
          </a:p>
        </p:txBody>
      </p:sp>
      <p:pic>
        <p:nvPicPr>
          <p:cNvPr id="7" name="Plassholder for innhold 6" descr="grøn ledar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617" b="-276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895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K</a:t>
            </a:r>
            <a:r>
              <a:rPr lang="nb-NO" dirty="0" smtClean="0">
                <a:cs typeface="+mj-cs"/>
              </a:rPr>
              <a:t>omplimenter</a:t>
            </a:r>
            <a:endParaRPr lang="nb-NO" dirty="0">
              <a:cs typeface="+mj-cs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endParaRPr lang="nb-NO" dirty="0" smtClean="0">
              <a:cs typeface="+mn-cs"/>
            </a:endParaRPr>
          </a:p>
          <a:p>
            <a:pPr>
              <a:defRPr/>
            </a:pPr>
            <a:r>
              <a:rPr lang="nb-NO" dirty="0" smtClean="0">
                <a:cs typeface="+mn-cs"/>
              </a:rPr>
              <a:t>Hvilke egenskaper tenker du de andre i gruppen har som kan hjelper ham/henne fremover? </a:t>
            </a:r>
          </a:p>
          <a:p>
            <a:pPr>
              <a:defRPr/>
            </a:pPr>
            <a:r>
              <a:rPr lang="nb-NO" dirty="0" smtClean="0">
                <a:cs typeface="+mn-cs"/>
              </a:rPr>
              <a:t>Skriv det ned på et kort som du snart skal gi ham/henne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C1905A-83C9-3144-B62D-16023055ED6F}" type="slidenum">
              <a:rPr lang="nb-NO"/>
              <a:pPr>
                <a:defRPr/>
              </a:pPr>
              <a:t>58</a:t>
            </a:fld>
            <a:endParaRPr lang="nb-NO"/>
          </a:p>
        </p:txBody>
      </p:sp>
      <p:pic>
        <p:nvPicPr>
          <p:cNvPr id="6" name="Plassholder for innhold 5" descr="klemme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4" r="15434"/>
          <a:stretch>
            <a:fillRect/>
          </a:stretch>
        </p:blipFill>
        <p:spPr>
          <a:xfrm>
            <a:off x="7194031" y="2430115"/>
            <a:ext cx="5809182" cy="5937941"/>
          </a:xfrm>
        </p:spPr>
      </p:pic>
    </p:spTree>
    <p:extLst>
      <p:ext uri="{BB962C8B-B14F-4D97-AF65-F5344CB8AC3E}">
        <p14:creationId xmlns:p14="http://schemas.microsoft.com/office/powerpoint/2010/main" val="151019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>
                <a:cs typeface="+mj-cs"/>
              </a:rPr>
              <a:t>Systematisk innsats hjelper</a:t>
            </a:r>
            <a:endParaRPr lang="nb-NO" dirty="0">
              <a:cs typeface="+mj-cs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b-NO" dirty="0">
                <a:cs typeface="+mn-cs"/>
              </a:rPr>
              <a:t>Utdeling av </a:t>
            </a:r>
            <a:r>
              <a:rPr lang="nb-NO" dirty="0" smtClean="0">
                <a:cs typeface="+mn-cs"/>
              </a:rPr>
              <a:t>PF (barn)</a:t>
            </a:r>
          </a:p>
          <a:p>
            <a:pPr>
              <a:defRPr/>
            </a:pPr>
            <a:r>
              <a:rPr lang="nb-NO" dirty="0" smtClean="0">
                <a:cs typeface="+mn-cs"/>
              </a:rPr>
              <a:t>Les s 32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D45FE-026A-2249-99BE-75CE1DED563A}" type="slidenum">
              <a:rPr lang="nb-NO"/>
              <a:pPr>
                <a:defRPr/>
              </a:pPr>
              <a:t>5</a:t>
            </a:fld>
            <a:endParaRPr lang="nb-NO" dirty="0"/>
          </a:p>
        </p:txBody>
      </p:sp>
      <p:pic>
        <p:nvPicPr>
          <p:cNvPr id="6" name="Plassholder for innhold 5" descr="handa i gapet til ei løve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762" b="-357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183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K</a:t>
            </a:r>
            <a:r>
              <a:rPr lang="nb-NO" dirty="0" smtClean="0">
                <a:cs typeface="+mj-cs"/>
              </a:rPr>
              <a:t>omplimenter</a:t>
            </a:r>
            <a:endParaRPr lang="nb-NO" dirty="0">
              <a:cs typeface="+mj-cs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endParaRPr lang="nb-NO" dirty="0" smtClean="0">
              <a:cs typeface="+mn-cs"/>
            </a:endParaRPr>
          </a:p>
          <a:p>
            <a:pPr>
              <a:defRPr/>
            </a:pPr>
            <a:r>
              <a:rPr lang="nb-NO" dirty="0" smtClean="0">
                <a:cs typeface="+mn-cs"/>
              </a:rPr>
              <a:t>Gi </a:t>
            </a:r>
            <a:r>
              <a:rPr lang="nb-NO" dirty="0" smtClean="0">
                <a:cs typeface="+mn-cs"/>
              </a:rPr>
              <a:t>og ta imot komplimentene og kortene</a:t>
            </a:r>
            <a:endParaRPr lang="nb-NO" dirty="0"/>
          </a:p>
          <a:p>
            <a:pPr>
              <a:defRPr/>
            </a:pPr>
            <a:r>
              <a:rPr lang="nb-NO" dirty="0" smtClean="0"/>
              <a:t>Gi og ta</a:t>
            </a:r>
            <a:r>
              <a:rPr lang="nb-NO" dirty="0" smtClean="0">
                <a:cs typeface="+mn-cs"/>
              </a:rPr>
              <a:t> imot komplimenter med åpenhet og tillit.</a:t>
            </a:r>
            <a:endParaRPr lang="nb-NO" dirty="0">
              <a:cs typeface="+mn-cs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C1905A-83C9-3144-B62D-16023055ED6F}" type="slidenum">
              <a:rPr lang="nb-NO"/>
              <a:pPr>
                <a:defRPr/>
              </a:pPr>
              <a:t>59</a:t>
            </a:fld>
            <a:endParaRPr lang="nb-NO"/>
          </a:p>
        </p:txBody>
      </p:sp>
      <p:pic>
        <p:nvPicPr>
          <p:cNvPr id="6" name="Plassholder for innhold 5" descr="klemme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4" r="15434"/>
          <a:stretch>
            <a:fillRect/>
          </a:stretch>
        </p:blipFill>
        <p:spPr>
          <a:xfrm>
            <a:off x="7194031" y="2430115"/>
            <a:ext cx="5809182" cy="5937941"/>
          </a:xfrm>
        </p:spPr>
      </p:pic>
    </p:spTree>
    <p:extLst>
      <p:ext uri="{BB962C8B-B14F-4D97-AF65-F5344CB8AC3E}">
        <p14:creationId xmlns:p14="http://schemas.microsoft.com/office/powerpoint/2010/main" val="311961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>
                <a:cs typeface="+mj-cs"/>
              </a:rPr>
              <a:t>Takk – og lykke til videre!</a:t>
            </a:r>
            <a:endParaRPr lang="nb-NO" dirty="0">
              <a:cs typeface="+mj-cs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>
                <a:cs typeface="+mn-cs"/>
              </a:rPr>
              <a:t>Knallbra jobbet!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1605C-0E1A-CB42-8334-49897080266C}" type="slidenum">
              <a:rPr lang="nb-NO"/>
              <a:pPr>
                <a:defRPr/>
              </a:pPr>
              <a:t>60</a:t>
            </a:fld>
            <a:endParaRPr lang="nb-NO"/>
          </a:p>
        </p:txBody>
      </p:sp>
      <p:pic>
        <p:nvPicPr>
          <p:cNvPr id="3" name="Bilde 2" descr="230908 Grøn 1.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202" y="3222203"/>
            <a:ext cx="8038628" cy="568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5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>
                <a:cs typeface="+mj-cs"/>
              </a:rPr>
              <a:t>Se for deg at du når målet ditt!</a:t>
            </a:r>
            <a:endParaRPr lang="nb-NO" dirty="0">
              <a:cs typeface="+mj-cs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nb-NO" dirty="0" smtClean="0">
                <a:cs typeface="+mn-cs"/>
              </a:rPr>
              <a:t>Lukk øynene </a:t>
            </a:r>
          </a:p>
          <a:p>
            <a:pPr>
              <a:defRPr/>
            </a:pPr>
            <a:r>
              <a:rPr lang="nb-NO" dirty="0">
                <a:cs typeface="+mn-cs"/>
              </a:rPr>
              <a:t>Se for deg at </a:t>
            </a:r>
            <a:r>
              <a:rPr lang="nb-NO" dirty="0" smtClean="0">
                <a:cs typeface="+mn-cs"/>
              </a:rPr>
              <a:t>du </a:t>
            </a:r>
            <a:r>
              <a:rPr lang="nb-NO" dirty="0">
                <a:cs typeface="+mn-cs"/>
              </a:rPr>
              <a:t>har nådd </a:t>
            </a:r>
            <a:r>
              <a:rPr lang="nb-NO" dirty="0" smtClean="0">
                <a:cs typeface="+mn-cs"/>
              </a:rPr>
              <a:t>målet ditt</a:t>
            </a:r>
          </a:p>
          <a:p>
            <a:pPr lvl="1">
              <a:defRPr/>
            </a:pPr>
            <a:r>
              <a:rPr lang="nb-NO" dirty="0" smtClean="0">
                <a:cs typeface="+mn-cs"/>
              </a:rPr>
              <a:t>Hva kan du gjøre som du pleier å unngå nå?</a:t>
            </a:r>
          </a:p>
          <a:p>
            <a:pPr lvl="1">
              <a:defRPr/>
            </a:pPr>
            <a:r>
              <a:rPr lang="nb-NO" dirty="0" smtClean="0">
                <a:cs typeface="+mn-cs"/>
              </a:rPr>
              <a:t>Hva kan du kose deg med som du syns er ubehagelig nå?</a:t>
            </a:r>
          </a:p>
          <a:p>
            <a:pPr lvl="1">
              <a:defRPr/>
            </a:pPr>
            <a:r>
              <a:rPr lang="nb-NO" dirty="0" smtClean="0">
                <a:cs typeface="+mn-cs"/>
              </a:rPr>
              <a:t>Hvordan føles det i kroppen å nå målet ditt, å klare det du nå er engstelig for?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E360A-27FC-794C-9A19-C368E013091D}" type="slidenum">
              <a:rPr lang="nb-NO"/>
              <a:pPr>
                <a:defRPr/>
              </a:pPr>
              <a:t>6</a:t>
            </a:fld>
            <a:endParaRPr lang="nb-NO" dirty="0"/>
          </a:p>
        </p:txBody>
      </p:sp>
      <p:pic>
        <p:nvPicPr>
          <p:cNvPr id="6" name="Plassholder for innhold 5" descr="230908 Grøn 1.0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9" r="208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904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Ditt mål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Fortell hva som er ditt mål med å delta i gruppen</a:t>
            </a:r>
          </a:p>
          <a:p>
            <a:endParaRPr lang="nb-NO" dirty="0"/>
          </a:p>
        </p:txBody>
      </p:sp>
      <p:pic>
        <p:nvPicPr>
          <p:cNvPr id="6" name="Plassholder for innhold 5" descr="framsidebarn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762" b="-35762"/>
          <a:stretch>
            <a:fillRect/>
          </a:stretch>
        </p:blipFill>
        <p:spPr/>
      </p:pic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7451-6CA0-4CB8-AB79-F172397D459B}" type="slidenum">
              <a:rPr lang="nb-NO" smtClean="0"/>
              <a:pPr/>
              <a:t>7</a:t>
            </a:fld>
            <a:endParaRPr lang="nb-NO">
              <a:latin typeface="Times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91650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Røde og grønne tanker</a:t>
            </a:r>
            <a:endParaRPr lang="nb-NO" dirty="0"/>
          </a:p>
        </p:txBody>
      </p:sp>
      <p:pic>
        <p:nvPicPr>
          <p:cNvPr id="6" name="Plassholder for innhold 5" descr="Vannskrekk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8" r="8748"/>
          <a:stretch>
            <a:fillRect/>
          </a:stretch>
        </p:blipFill>
        <p:spPr/>
      </p:pic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 smtClean="0"/>
              <a:t>Se film om en gutt i svømmehallen</a:t>
            </a:r>
          </a:p>
          <a:p>
            <a:r>
              <a:rPr lang="nb-NO" dirty="0" smtClean="0"/>
              <a:t>Guttens mål er å bli trygg i vann</a:t>
            </a:r>
          </a:p>
          <a:p>
            <a:r>
              <a:rPr lang="nb-NO" dirty="0">
                <a:hlinkClick r:id="rId3"/>
              </a:rPr>
              <a:t>https://www.youtube.com/watch?v=e3xfCgelYKE</a:t>
            </a:r>
            <a:endParaRPr lang="nb-NO" dirty="0"/>
          </a:p>
          <a:p>
            <a:endParaRPr lang="nb-NO" dirty="0" smtClean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7451-6CA0-4CB8-AB79-F172397D459B}" type="slidenum">
              <a:rPr lang="nb-NO" smtClean="0"/>
              <a:pPr/>
              <a:t>8</a:t>
            </a:fld>
            <a:endParaRPr lang="nb-NO">
              <a:latin typeface="Times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230318"/>
      </p:ext>
    </p:extLst>
  </p:cSld>
  <p:clrMapOvr>
    <a:masterClrMapping/>
  </p:clrMapOvr>
  <p:transition xmlns:p14="http://schemas.microsoft.com/office/powerpoint/2010/main" spd="med">
    <p:wipe dir="r"/>
  </p:transition>
</p:sld>
</file>

<file path=ppt/theme/theme1.xml><?xml version="1.0" encoding="utf-8"?>
<a:theme xmlns:a="http://schemas.openxmlformats.org/drawingml/2006/main" name="mal_psyk1hjelp_v2">
  <a:themeElements>
    <a:clrScheme name="">
      <a:dk1>
        <a:srgbClr val="000000"/>
      </a:dk1>
      <a:lt1>
        <a:srgbClr val="FFFFFF"/>
      </a:lt1>
      <a:dk2>
        <a:srgbClr val="E89269"/>
      </a:dk2>
      <a:lt2>
        <a:srgbClr val="4F5150"/>
      </a:lt2>
      <a:accent1>
        <a:srgbClr val="FF5009"/>
      </a:accent1>
      <a:accent2>
        <a:srgbClr val="989A99"/>
      </a:accent2>
      <a:accent3>
        <a:srgbClr val="FFFFFF"/>
      </a:accent3>
      <a:accent4>
        <a:srgbClr val="000000"/>
      </a:accent4>
      <a:accent5>
        <a:srgbClr val="FFB3AA"/>
      </a:accent5>
      <a:accent6>
        <a:srgbClr val="898B8A"/>
      </a:accent6>
      <a:hlink>
        <a:srgbClr val="63BDCA"/>
      </a:hlink>
      <a:folHlink>
        <a:srgbClr val="B3D583"/>
      </a:folHlink>
    </a:clrScheme>
    <a:fontScheme name="Psykologisk Forstehjel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nn-NO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nn-NO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sykologisk Forstehjelp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ykologisk Forstehjel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ykologisk Forstehjelp 3">
        <a:dk1>
          <a:srgbClr val="000000"/>
        </a:dk1>
        <a:lt1>
          <a:srgbClr val="FFFFFF"/>
        </a:lt1>
        <a:dk2>
          <a:srgbClr val="000000"/>
        </a:dk2>
        <a:lt2>
          <a:srgbClr val="767878"/>
        </a:lt2>
        <a:accent1>
          <a:srgbClr val="D53D21"/>
        </a:accent1>
        <a:accent2>
          <a:srgbClr val="B3D583"/>
        </a:accent2>
        <a:accent3>
          <a:srgbClr val="FFFFFF"/>
        </a:accent3>
        <a:accent4>
          <a:srgbClr val="000000"/>
        </a:accent4>
        <a:accent5>
          <a:srgbClr val="E7AFAB"/>
        </a:accent5>
        <a:accent6>
          <a:srgbClr val="A2C176"/>
        </a:accent6>
        <a:hlink>
          <a:srgbClr val="64BCBF"/>
        </a:hlink>
        <a:folHlink>
          <a:srgbClr val="6264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ykologisk Forstehjelp 4">
        <a:dk1>
          <a:srgbClr val="000000"/>
        </a:dk1>
        <a:lt1>
          <a:srgbClr val="FFFFFF"/>
        </a:lt1>
        <a:dk2>
          <a:srgbClr val="E89269"/>
        </a:dk2>
        <a:lt2>
          <a:srgbClr val="8C8E8E"/>
        </a:lt2>
        <a:accent1>
          <a:srgbClr val="D53D21"/>
        </a:accent1>
        <a:accent2>
          <a:srgbClr val="B3D583"/>
        </a:accent2>
        <a:accent3>
          <a:srgbClr val="FFFFFF"/>
        </a:accent3>
        <a:accent4>
          <a:srgbClr val="000000"/>
        </a:accent4>
        <a:accent5>
          <a:srgbClr val="E7AFAB"/>
        </a:accent5>
        <a:accent6>
          <a:srgbClr val="A2C176"/>
        </a:accent6>
        <a:hlink>
          <a:srgbClr val="64BCBF"/>
        </a:hlink>
        <a:folHlink>
          <a:srgbClr val="6264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mal_psyk1hjelp_v2</Template>
  <TotalTime>7360</TotalTime>
  <Words>2561</Words>
  <Application>Microsoft Macintosh PowerPoint</Application>
  <PresentationFormat>Tilpasset</PresentationFormat>
  <Paragraphs>411</Paragraphs>
  <Slides>61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61</vt:i4>
      </vt:variant>
    </vt:vector>
  </HeadingPairs>
  <TitlesOfParts>
    <vt:vector size="62" baseType="lpstr">
      <vt:lpstr>mal_psyk1hjelp_v2</vt:lpstr>
      <vt:lpstr>FOR BARN SOM VI TØRRE MER</vt:lpstr>
      <vt:lpstr>Presentasjonsrunde</vt:lpstr>
      <vt:lpstr>TIME 1      45 min</vt:lpstr>
      <vt:lpstr>For å hjelpe hverandre i gruppa</vt:lpstr>
      <vt:lpstr>Engstelse</vt:lpstr>
      <vt:lpstr>Systematisk innsats hjelper</vt:lpstr>
      <vt:lpstr>Se for deg at du når målet ditt!</vt:lpstr>
      <vt:lpstr>Ditt mål </vt:lpstr>
      <vt:lpstr>Røde og grønne tanker</vt:lpstr>
      <vt:lpstr>Rødtanker</vt:lpstr>
      <vt:lpstr>Grønntanker</vt:lpstr>
      <vt:lpstr>Tankekamp</vt:lpstr>
      <vt:lpstr>Din grønntanke</vt:lpstr>
      <vt:lpstr>Til neste gang</vt:lpstr>
      <vt:lpstr>Takk for i dag</vt:lpstr>
      <vt:lpstr>FOR BARN SOM VILTØRRE MER</vt:lpstr>
      <vt:lpstr>HVA SKAL VI GJØRE I DAG? </vt:lpstr>
      <vt:lpstr>Følelser gjør oss raskere og smartere</vt:lpstr>
      <vt:lpstr>Følelser sitter i kroppen</vt:lpstr>
      <vt:lpstr>Hvor sterkt?</vt:lpstr>
      <vt:lpstr>Tankekraft:  Når følelsene blir til bry</vt:lpstr>
      <vt:lpstr>Se film</vt:lpstr>
      <vt:lpstr>Hjelpehånden – et ryddesystem</vt:lpstr>
      <vt:lpstr>Alle har Rødtanker</vt:lpstr>
      <vt:lpstr>Typiske rødtanker når man plages av engstelse</vt:lpstr>
      <vt:lpstr>Prøv å godta at rødtanker kommer</vt:lpstr>
      <vt:lpstr>La rødtankene få mindre makt</vt:lpstr>
      <vt:lpstr>Situasjoner du frykter/unngår</vt:lpstr>
      <vt:lpstr>Hvordan kan de hjemme være til hjelp?</vt:lpstr>
      <vt:lpstr>Vanlig, men ikke så lurt for voksne å gjøre…</vt:lpstr>
      <vt:lpstr>Gjennomgå hjemmeoppgave fra sist</vt:lpstr>
      <vt:lpstr>Til neste gang</vt:lpstr>
      <vt:lpstr>Takk for i dag</vt:lpstr>
      <vt:lpstr>  FOR BARN SOM VILTØRRE MER</vt:lpstr>
      <vt:lpstr>HVA SKAL VI GJØRE I DAG? </vt:lpstr>
      <vt:lpstr>Hjemmeoppgaver fra sist</vt:lpstr>
      <vt:lpstr>For å gjøre rødtanker svakere – og grønntankene sterkere</vt:lpstr>
      <vt:lpstr>FØR ØVELSENE:</vt:lpstr>
      <vt:lpstr>ØVELSER</vt:lpstr>
      <vt:lpstr>ETTER ØVELSENE</vt:lpstr>
      <vt:lpstr>Fyll ut din treningsplan: </vt:lpstr>
      <vt:lpstr>Til neste gang</vt:lpstr>
      <vt:lpstr>Takk for i dag</vt:lpstr>
      <vt:lpstr>FOR BARN SOM VILTØRRE MER</vt:lpstr>
      <vt:lpstr>HVA SKAL VI GJØRE I DAG? </vt:lpstr>
      <vt:lpstr>Hjemmeoppgaver fra sist</vt:lpstr>
      <vt:lpstr>Treningsråd</vt:lpstr>
      <vt:lpstr>Undersøk rødtankene</vt:lpstr>
      <vt:lpstr>FØR ØVELSENE:</vt:lpstr>
      <vt:lpstr>ØVELSER</vt:lpstr>
      <vt:lpstr>ETTER ØVELSENE</vt:lpstr>
      <vt:lpstr>Treningsplan videre</vt:lpstr>
      <vt:lpstr>Til neste gang</vt:lpstr>
      <vt:lpstr>Takk for i dag</vt:lpstr>
      <vt:lpstr>FOR BARN SOM VI TØRRE MER</vt:lpstr>
      <vt:lpstr>HVA SKAL VI GJØRE I DAG? </vt:lpstr>
      <vt:lpstr>Hjemmeoppgaver fra sist</vt:lpstr>
      <vt:lpstr>Evaluering</vt:lpstr>
      <vt:lpstr>Komplimenter</vt:lpstr>
      <vt:lpstr>Komplimenter</vt:lpstr>
      <vt:lpstr>Takk – og lykke til videre!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solrun</dc:creator>
  <cp:lastModifiedBy>Solfrid Raknes</cp:lastModifiedBy>
  <cp:revision>376</cp:revision>
  <cp:lastPrinted>2013-07-10T12:43:20Z</cp:lastPrinted>
  <dcterms:created xsi:type="dcterms:W3CDTF">2012-11-20T06:11:44Z</dcterms:created>
  <dcterms:modified xsi:type="dcterms:W3CDTF">2017-06-27T15:22:21Z</dcterms:modified>
</cp:coreProperties>
</file>