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17"/>
  </p:notesMasterIdLst>
  <p:sldIdLst>
    <p:sldId id="256" r:id="rId5"/>
    <p:sldId id="4558" r:id="rId6"/>
    <p:sldId id="4630" r:id="rId7"/>
    <p:sldId id="4613" r:id="rId8"/>
    <p:sldId id="4632" r:id="rId9"/>
    <p:sldId id="4633" r:id="rId10"/>
    <p:sldId id="4627" r:id="rId11"/>
    <p:sldId id="803" r:id="rId12"/>
    <p:sldId id="724" r:id="rId13"/>
    <p:sldId id="728" r:id="rId14"/>
    <p:sldId id="4629" r:id="rId15"/>
    <p:sldId id="4628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iddels stil 4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D083AE6-46FA-4A59-8FB0-9F97EB10719F}" styleName="Lys stil 3 – uthevin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4" autoAdjust="0"/>
    <p:restoredTop sz="89773"/>
  </p:normalViewPr>
  <p:slideViewPr>
    <p:cSldViewPr snapToGrid="0">
      <p:cViewPr varScale="1">
        <p:scale>
          <a:sx n="65" d="100"/>
          <a:sy n="65" d="100"/>
        </p:scale>
        <p:origin x="2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AF6B1-578A-4046-9DA2-A32D9D45D711}" type="datetimeFigureOut">
              <a:rPr lang="nb-NO" smtClean="0"/>
              <a:t>15.07.2022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AAC2D-67DE-D341-ACC6-248A72556C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568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AAC2D-67DE-D341-ACC6-248A72556C8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30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AAC2D-67DE-D341-ACC6-248A72556C8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9968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AAC2D-67DE-D341-ACC6-248A72556C8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7223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bruker denne hånda – dette problemløsningssystemet med noen av elevene. Fra 4. trinn, kommer alle til å lære den. Grønne tanker – opplegget passer med det elevene lærer på mellomtrinn og ungdomstrinn.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AAC2D-67DE-D341-ACC6-248A72556C8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4630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spørreskjema ser vi på trivsel, hva elevene lærer av opplegget, hva de syns om det og henter inn innspill til forbedringer.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AAC2D-67DE-D341-ACC6-248A72556C8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73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14A430-9977-4A49-A0A9-5E9027001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EBDFEDC-2796-1740-B2D5-A985A99DF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199053-9886-5449-BE70-63CB8CB0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7/15/22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A376E7-5E4E-3049-A9A6-15DE723F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5AA88E9-44E0-3D47-A547-CAEA4DB2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2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BD84F6-484E-AC43-A8F5-F9E48F91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6B7C41F-3F2F-F244-BF86-18C4DB044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D2D8EC-24D4-7648-928B-62E5578B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7/15/22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A59932-B209-874F-8CE4-242951008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D0222E-5757-8D41-B050-F304220B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9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59EA605-EAFA-5D4D-9C28-89F920ABB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A9FADBF-F369-7345-9548-2B6D620FF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895E3ED-1585-764B-A48D-AA3AAFED2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7/15/22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CC333FD-FAA3-F44D-8AEB-448D97AB0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0682608-711C-2B40-BAC9-42F824FC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1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197601" y="1981200"/>
            <a:ext cx="5080000" cy="41148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1" y="6248400"/>
            <a:ext cx="2540000" cy="457200"/>
          </a:xfrm>
          <a:prstGeom prst="rect">
            <a:avLst/>
          </a:prstGeom>
          <a:ln/>
        </p:spPr>
        <p:txBody>
          <a:bodyPr lIns="130039" tIns="65020" rIns="130039" bIns="65020"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 lIns="130039" tIns="65020" rIns="130039" bIns="65020"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E662F-0E56-F441-A6EE-5F66C92618EA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110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50B36F-375A-5B4D-873B-0E46E740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B6010E-BE63-2D4F-9394-7B793355B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BD2C658-61AD-5B40-9B5E-CB962A6C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7/15/22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E68F1F6-9C44-4C41-AB8B-C462DE25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21D8FE-1E8D-7E49-A2B1-F9070F4D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6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B7EFAD-CE1F-B645-B814-801E8BDF8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CA4B756-1195-344D-80F6-45403D838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D80336-91BF-7343-BE63-21F84338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7/15/22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9DDA13-1771-9348-90A6-FF176BCBC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12D178-3EF0-8240-A9DE-46D562ACA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6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386042-8512-5F48-951B-B98F622E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B06B88-AD70-E34A-86D9-CCB100535B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50D1AFE-3186-6241-A57C-E11E217B7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6F82DEA-D335-7E47-8310-66BA2F0C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7/15/22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D0B6238-9E17-9B42-BC83-D05D28F9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E184448-3D4E-3945-B849-B0E396B1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6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3C289E-2461-D747-B5C6-0D87921EF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56E7662-E8B2-C348-B2EA-CCDD11ADE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7A166E9-2C92-8747-9820-707A6DDE3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7A6FB5F-404E-B242-B4C1-C6262F256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D6D043E-27A8-6C42-95A6-21855C94F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0BAA6B8-E592-2449-8520-A90FA409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7/15/22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416B5DA-F1DA-8047-8A3F-04B814B01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94B6B7A-1034-2043-8B45-30C6883A3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2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5A33D6-21BD-8D4F-B559-D1CF634B5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59EA7C7-928C-3041-B156-AE3C85F0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7/15/22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C155EE0-1AED-DA45-833B-2C603D446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BEAE43-777D-3943-B13B-38A765F6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7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9E5AEFA-23B0-224F-80D8-8D130364C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7/15/22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8A6A506-2B48-9749-9D01-F8362C02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0375540-B1F1-DB46-AD34-BB0630478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5CC519-5DE8-9842-BC28-A71B3883C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213095-23A2-3842-85F9-B32D0AB1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09E3909-71FA-AC4B-AFF3-8F0BCC3F2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DE3AE25-1057-8044-BEC6-43D04CE0E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7/15/22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F96648-EFEE-6045-A235-CB01F584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DE1ADB3-244A-E64D-96D5-D1DC21930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0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2019D1-49C2-2B4D-A88A-798D4ECB8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F6597F8-A354-504D-B200-151DFB8A4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9DF4D54-A162-C949-8F21-309B658A4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5CB4FA2-B28A-4A4E-8A74-74D5FF3CB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7/15/22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61B0540-3314-4844-A545-DD99F6DD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B7E41A5-0C9F-CE45-9C16-8EE0449C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6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alphaModFix amt="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3AE2CAF-216A-694B-915B-455E14DE2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0496290-0169-3842-B3F4-78A3A960B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6D88BAD-7886-AA4F-B50D-A2C17743D0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7/15/22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65B527F-E37B-E542-AAFF-3F283B09B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4518A1D-4FF2-3F44-B2FA-EC6401F66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Object 7" hidden="1">
            <a:extLst>
              <a:ext uri="{FF2B5EF4-FFF2-40B4-BE49-F238E27FC236}">
                <a16:creationId xmlns:a16="http://schemas.microsoft.com/office/drawing/2014/main" id="{B20B67E2-E7FE-0B47-9690-A922000279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0097804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think-cell Slide" r:id="rId18" imgW="408" imgH="408" progId="TCLayout.ActiveDocument.1">
                  <p:embed/>
                </p:oleObj>
              </mc:Choice>
              <mc:Fallback>
                <p:oleObj name="think-cell Slide" r:id="rId18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2E3B0A7-848E-4F50-8883-CFE708EF36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 hidden="1">
            <a:extLst>
              <a:ext uri="{FF2B5EF4-FFF2-40B4-BE49-F238E27FC236}">
                <a16:creationId xmlns:a16="http://schemas.microsoft.com/office/drawing/2014/main" id="{7B6C4CC6-38C6-E044-8530-A2CACD9722CD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b-NO" sz="44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4.xml"/><Relationship Id="rId7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ADBEEE5-EBF8-4E0F-92C4-AD378AEF9C3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" name="think-cell Slide" r:id="rId7" imgW="362" imgH="362" progId="TCLayout.ActiveDocument.1">
                  <p:embed/>
                </p:oleObj>
              </mc:Choice>
              <mc:Fallback>
                <p:oleObj name="think-cell Slide" r:id="rId7" imgW="362" imgH="36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ADBEEE5-EBF8-4E0F-92C4-AD378AEF9C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7E42C3DB-BAAA-4DE1-ADE6-7BD6A50AD8E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756602"/>
            <a:ext cx="5632174" cy="2781727"/>
          </a:xfrm>
        </p:spPr>
        <p:txBody>
          <a:bodyPr>
            <a:normAutofit fontScale="90000"/>
          </a:bodyPr>
          <a:lstStyle/>
          <a:p>
            <a:r>
              <a:rPr lang="nb-NO" dirty="0"/>
              <a:t>GRØNNE TANKER </a:t>
            </a:r>
            <a:br>
              <a:rPr lang="nb-NO" dirty="0"/>
            </a:br>
            <a:r>
              <a:rPr lang="nb-NO" dirty="0"/>
              <a:t> for det sosiale og emosjonelle</a:t>
            </a:r>
            <a:endParaRPr lang="en-US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61942" y="4434304"/>
            <a:ext cx="6394232" cy="137136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endParaRPr lang="nb-NO" b="1" dirty="0"/>
          </a:p>
          <a:p>
            <a:pPr>
              <a:defRPr/>
            </a:pPr>
            <a:r>
              <a:rPr lang="nb-NO" b="1" dirty="0"/>
              <a:t>av Dr. Solfrid Raknes, psykologspesialist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8C74A12-5E62-B94C-AEF7-F11998AF0D06}"/>
              </a:ext>
            </a:extLst>
          </p:cNvPr>
          <p:cNvSpPr txBox="1"/>
          <p:nvPr/>
        </p:nvSpPr>
        <p:spPr>
          <a:xfrm>
            <a:off x="2279374" y="5621003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FORELDREMØTE, 1. – 3. TRINN</a:t>
            </a:r>
          </a:p>
        </p:txBody>
      </p:sp>
    </p:spTree>
    <p:extLst>
      <p:ext uri="{BB962C8B-B14F-4D97-AF65-F5344CB8AC3E}">
        <p14:creationId xmlns:p14="http://schemas.microsoft.com/office/powerpoint/2010/main" val="425312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399" y="609600"/>
            <a:ext cx="10687987" cy="1143000"/>
          </a:xfrm>
        </p:spPr>
        <p:txBody>
          <a:bodyPr>
            <a:normAutofit fontScale="90000"/>
          </a:bodyPr>
          <a:lstStyle/>
          <a:p>
            <a:r>
              <a:rPr lang="nb-NO" sz="2812" dirty="0"/>
              <a:t>LA GRØNNTANKER BLOMSTRE</a:t>
            </a:r>
            <a:br>
              <a:rPr lang="nb-NO" sz="2812" dirty="0"/>
            </a:br>
            <a:r>
              <a:rPr lang="nb-NO" sz="2812" dirty="0"/>
              <a:t>Automatisering av nye tanker er endring av vaner, det krever mange repetisjoner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438016" y="1505663"/>
            <a:ext cx="6584095" cy="490957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20000"/>
              </a:lnSpc>
              <a:buSzPct val="150000"/>
              <a:buFont typeface="Wingdings" pitchFamily="2" charset="2"/>
              <a:buChar char="ü"/>
            </a:pPr>
            <a:r>
              <a:rPr lang="nb-NO" sz="5800" dirty="0"/>
              <a:t>Gjenta grønntankene ofte</a:t>
            </a:r>
          </a:p>
          <a:p>
            <a:pPr>
              <a:lnSpc>
                <a:spcPct val="220000"/>
              </a:lnSpc>
              <a:buSzPct val="150000"/>
              <a:buFont typeface="Wingdings" pitchFamily="2" charset="2"/>
              <a:buChar char="ü"/>
            </a:pPr>
            <a:r>
              <a:rPr lang="nb-NO" sz="5800" dirty="0"/>
              <a:t>Bruk Grønn som påminner</a:t>
            </a:r>
          </a:p>
          <a:p>
            <a:pPr>
              <a:lnSpc>
                <a:spcPct val="220000"/>
              </a:lnSpc>
              <a:buSzPct val="150000"/>
              <a:buFont typeface="Wingdings" pitchFamily="2" charset="2"/>
              <a:buChar char="ü"/>
            </a:pPr>
            <a:r>
              <a:rPr lang="nb-NO" sz="5800" dirty="0"/>
              <a:t>Lag egne påminnere</a:t>
            </a:r>
          </a:p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E662F-0E56-F441-A6EE-5F66C92618EA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94EDF4C-EC14-C648-B359-383DF29AF30A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73" b="100000" l="19571" r="997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4399" y="3556000"/>
            <a:ext cx="4328699" cy="26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3527EC74-F15F-B041-8A8E-EEE0FCF47371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3" b="100000" l="19571" r="997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3300" y="3263900"/>
            <a:ext cx="2362200" cy="15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29FE2142-3257-224D-9283-0DF07A6D9B80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73" b="100000" l="19571" r="997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11890" y="2147405"/>
            <a:ext cx="4328699" cy="26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58837A84-FF5F-0B41-A55F-92387E9DEF8F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73" b="100000" l="19571" r="997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799" y="1536147"/>
            <a:ext cx="4328699" cy="2665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543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E3BF79-2679-A74B-B0F2-D56B3B93E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9" y="188437"/>
            <a:ext cx="11557415" cy="1325563"/>
          </a:xfrm>
        </p:spPr>
        <p:txBody>
          <a:bodyPr>
            <a:normAutofit/>
          </a:bodyPr>
          <a:lstStyle/>
          <a:p>
            <a:r>
              <a:rPr lang="nb-NO" sz="4000" dirty="0"/>
              <a:t>HVA SIER SMÅBARN OG LÆRERE OM GRØNNE TANKER?</a:t>
            </a:r>
          </a:p>
        </p:txBody>
      </p:sp>
      <p:sp>
        <p:nvSpPr>
          <p:cNvPr id="4" name="Bildeforklaring formet som en ellipse 3">
            <a:extLst>
              <a:ext uri="{FF2B5EF4-FFF2-40B4-BE49-F238E27FC236}">
                <a16:creationId xmlns:a16="http://schemas.microsoft.com/office/drawing/2014/main" id="{17677D53-99E1-1A48-A3CC-E10F3C223C35}"/>
              </a:ext>
            </a:extLst>
          </p:cNvPr>
          <p:cNvSpPr/>
          <p:nvPr/>
        </p:nvSpPr>
        <p:spPr>
          <a:xfrm>
            <a:off x="6986357" y="3531123"/>
            <a:ext cx="4840881" cy="2957545"/>
          </a:xfrm>
          <a:prstGeom prst="wedgeEllipseCallout">
            <a:avLst>
              <a:gd name="adj1" fmla="val 41597"/>
              <a:gd name="adj2" fmla="val 492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400" i="1" dirty="0"/>
              <a:t>Det er utrolig lærerikt og mange barn har blitt flinke på og sette ord på sine følelser med og bruke røde og grønne tanker </a:t>
            </a:r>
          </a:p>
          <a:p>
            <a:pPr algn="ctr"/>
            <a:endParaRPr lang="nb-NO" i="1" dirty="0"/>
          </a:p>
        </p:txBody>
      </p:sp>
      <p:sp>
        <p:nvSpPr>
          <p:cNvPr id="6" name="Bildeforklaring formet som en ellipse 5">
            <a:extLst>
              <a:ext uri="{FF2B5EF4-FFF2-40B4-BE49-F238E27FC236}">
                <a16:creationId xmlns:a16="http://schemas.microsoft.com/office/drawing/2014/main" id="{B06810CE-CD03-BB4F-89EF-5F479004101E}"/>
              </a:ext>
            </a:extLst>
          </p:cNvPr>
          <p:cNvSpPr/>
          <p:nvPr/>
        </p:nvSpPr>
        <p:spPr>
          <a:xfrm>
            <a:off x="3603575" y="3531123"/>
            <a:ext cx="3102964" cy="2668249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3200" i="1" dirty="0"/>
              <a:t>Jeg har blitt en bedre venn!</a:t>
            </a:r>
          </a:p>
        </p:txBody>
      </p:sp>
      <p:sp>
        <p:nvSpPr>
          <p:cNvPr id="7" name="Bildeforklaring formet som en ellipse 6">
            <a:extLst>
              <a:ext uri="{FF2B5EF4-FFF2-40B4-BE49-F238E27FC236}">
                <a16:creationId xmlns:a16="http://schemas.microsoft.com/office/drawing/2014/main" id="{34670C96-6427-9D4F-AEDE-6BDFEC67010A}"/>
              </a:ext>
            </a:extLst>
          </p:cNvPr>
          <p:cNvSpPr/>
          <p:nvPr/>
        </p:nvSpPr>
        <p:spPr>
          <a:xfrm>
            <a:off x="596486" y="3508713"/>
            <a:ext cx="3102964" cy="2668249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400" i="1" dirty="0"/>
              <a:t>Det er lettere når jeg vet at alle andre er redd for noe også</a:t>
            </a:r>
          </a:p>
        </p:txBody>
      </p:sp>
      <p:sp>
        <p:nvSpPr>
          <p:cNvPr id="8" name="Bildeforklaring formet som en ellipse 7">
            <a:extLst>
              <a:ext uri="{FF2B5EF4-FFF2-40B4-BE49-F238E27FC236}">
                <a16:creationId xmlns:a16="http://schemas.microsoft.com/office/drawing/2014/main" id="{6AC197D7-A5E6-DB4E-ABD4-BF69DF50D324}"/>
              </a:ext>
            </a:extLst>
          </p:cNvPr>
          <p:cNvSpPr/>
          <p:nvPr/>
        </p:nvSpPr>
        <p:spPr>
          <a:xfrm>
            <a:off x="220792" y="1056126"/>
            <a:ext cx="3102964" cy="2668249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800" i="1" dirty="0"/>
              <a:t>Gøy!</a:t>
            </a:r>
          </a:p>
        </p:txBody>
      </p:sp>
      <p:sp>
        <p:nvSpPr>
          <p:cNvPr id="9" name="Bildeforklaring formet som en ellipse 8">
            <a:extLst>
              <a:ext uri="{FF2B5EF4-FFF2-40B4-BE49-F238E27FC236}">
                <a16:creationId xmlns:a16="http://schemas.microsoft.com/office/drawing/2014/main" id="{501E7B05-4969-7344-A9A5-8CD351E30110}"/>
              </a:ext>
            </a:extLst>
          </p:cNvPr>
          <p:cNvSpPr/>
          <p:nvPr/>
        </p:nvSpPr>
        <p:spPr>
          <a:xfrm>
            <a:off x="3365142" y="1008159"/>
            <a:ext cx="3199771" cy="2462397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Bildeforklaring formet som en ellipse 9">
            <a:extLst>
              <a:ext uri="{FF2B5EF4-FFF2-40B4-BE49-F238E27FC236}">
                <a16:creationId xmlns:a16="http://schemas.microsoft.com/office/drawing/2014/main" id="{DB0C9CC3-6C31-3443-965C-A2BF6AB5E77D}"/>
              </a:ext>
            </a:extLst>
          </p:cNvPr>
          <p:cNvSpPr/>
          <p:nvPr/>
        </p:nvSpPr>
        <p:spPr>
          <a:xfrm>
            <a:off x="6469038" y="1033196"/>
            <a:ext cx="3102964" cy="2668249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800" i="1" dirty="0">
                <a:solidFill>
                  <a:schemeClr val="tx1"/>
                </a:solidFill>
              </a:rPr>
              <a:t>Alle har </a:t>
            </a:r>
            <a:r>
              <a:rPr lang="nb-NO" sz="2800" i="1" dirty="0">
                <a:solidFill>
                  <a:srgbClr val="FF0000"/>
                </a:solidFill>
              </a:rPr>
              <a:t>røde</a:t>
            </a:r>
            <a:r>
              <a:rPr lang="nb-NO" sz="2800" i="1" dirty="0"/>
              <a:t> og </a:t>
            </a:r>
            <a:r>
              <a:rPr lang="nb-NO" sz="2800" i="1" dirty="0">
                <a:solidFill>
                  <a:srgbClr val="00B050"/>
                </a:solidFill>
              </a:rPr>
              <a:t>grønne</a:t>
            </a:r>
            <a:r>
              <a:rPr lang="nb-NO" sz="2800" i="1" dirty="0"/>
              <a:t> tanker, du også! 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8ADB2421-838F-EC47-A821-F570727E13D7}"/>
              </a:ext>
            </a:extLst>
          </p:cNvPr>
          <p:cNvSpPr txBox="1"/>
          <p:nvPr/>
        </p:nvSpPr>
        <p:spPr>
          <a:xfrm>
            <a:off x="4058273" y="1454033"/>
            <a:ext cx="23063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i="1" dirty="0"/>
              <a:t>Jeg har øvd på å telle til ti. Men noen ganger gjør jeg dumme ting når jeg blir sinna. 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7A06C98A-A6E2-F943-81DD-A38FED41D5A0}"/>
              </a:ext>
            </a:extLst>
          </p:cNvPr>
          <p:cNvSpPr txBox="1"/>
          <p:nvPr/>
        </p:nvSpPr>
        <p:spPr>
          <a:xfrm>
            <a:off x="11248246" y="6488668"/>
            <a:ext cx="104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LÆRER</a:t>
            </a:r>
          </a:p>
        </p:txBody>
      </p:sp>
    </p:spTree>
    <p:extLst>
      <p:ext uri="{BB962C8B-B14F-4D97-AF65-F5344CB8AC3E}">
        <p14:creationId xmlns:p14="http://schemas.microsoft.com/office/powerpoint/2010/main" val="2964871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EBBF80-5C27-D34F-81C4-75DB60E21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IMPLEMENTERING &amp; EVALUERING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CB3AF7-1D74-734B-AC42-C073DDE61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352" y="1843790"/>
            <a:ext cx="10364448" cy="433317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nb-NO" dirty="0"/>
              <a:t>Tverrfaglig ressursgruppe på tvers av skoler og tjenester i kommunen</a:t>
            </a:r>
          </a:p>
          <a:p>
            <a:pPr marL="342900" indent="-342900">
              <a:buAutoNum type="arabicPeriod"/>
            </a:pPr>
            <a:r>
              <a:rPr lang="nb-NO" dirty="0"/>
              <a:t>Opplæring av skoletilsatte</a:t>
            </a:r>
          </a:p>
          <a:p>
            <a:pPr marL="342900" indent="-342900">
              <a:buAutoNum type="arabicPeriod"/>
            </a:pPr>
            <a:r>
              <a:rPr lang="nb-NO" dirty="0"/>
              <a:t>Bruk i klassene gjennom skoleåret</a:t>
            </a:r>
          </a:p>
          <a:p>
            <a:pPr marL="342900" indent="-342900">
              <a:buAutoNum type="arabicPeriod"/>
            </a:pPr>
            <a:r>
              <a:rPr lang="nb-NO" dirty="0"/>
              <a:t>Erfaringsdeling/veiledning gjennom skoleåret</a:t>
            </a:r>
          </a:p>
          <a:p>
            <a:pPr marL="342900" indent="-342900">
              <a:buAutoNum type="arabicPeriod"/>
            </a:pPr>
            <a:r>
              <a:rPr lang="nb-NO" dirty="0"/>
              <a:t>Evaluering med skoletilsatte og noen av barna på slutten av skoleåret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670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5885" y="686248"/>
            <a:ext cx="11160690" cy="685130"/>
          </a:xfrm>
        </p:spPr>
        <p:txBody>
          <a:bodyPr>
            <a:normAutofit fontScale="90000"/>
          </a:bodyPr>
          <a:lstStyle/>
          <a:p>
            <a:r>
              <a:rPr lang="nb-NO" dirty="0"/>
              <a:t>HVORFOR FØLELSER OG TANKER PÅ TIMEPLANEN?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90029" cy="3577782"/>
          </a:xfrm>
        </p:spPr>
        <p:txBody>
          <a:bodyPr>
            <a:normAutofit fontScale="92500"/>
          </a:bodyPr>
          <a:lstStyle/>
          <a:p>
            <a:r>
              <a:rPr lang="nb-NO" dirty="0"/>
              <a:t>For hvert enkelt barns trivsel, læring og helse</a:t>
            </a:r>
          </a:p>
          <a:p>
            <a:r>
              <a:rPr lang="nb-NO" dirty="0"/>
              <a:t>Læring for det sosiale og emosjonelle er en vesentlig del av det tverrgående temaet livsmestring og folkehelse</a:t>
            </a:r>
          </a:p>
          <a:p>
            <a:r>
              <a:rPr lang="nb-NO" dirty="0"/>
              <a:t>Helsekunnskap</a:t>
            </a:r>
            <a:r>
              <a:rPr lang="nb-NO" b="1" dirty="0"/>
              <a:t> </a:t>
            </a:r>
            <a:r>
              <a:rPr lang="nb-NO" dirty="0"/>
              <a:t>kan utvikles gjennom systematiske tiltak -  for å bedre folkehelsa i kommunen og landet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7451-6CA0-4CB8-AB79-F172397D459B}" type="slidenum">
              <a:rPr lang="nb-NO" smtClean="0"/>
              <a:pPr/>
              <a:t>2</a:t>
            </a:fld>
            <a:endParaRPr lang="nb-NO">
              <a:latin typeface="Times" pitchFamily="-128" charset="0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776F4E5B-2D9D-694B-9869-D15EDD351C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289" y="1275700"/>
            <a:ext cx="5600821" cy="560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8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D5BE37-1000-F047-9F1A-137BA72C1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 KAN SNAKKE OM ALT!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0DB93A-4CB2-DA45-BA88-A0E835267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 jobber med å hjelpe barna å oppdage hva de selv og andre føler, og å godta de følelsene som kommer</a:t>
            </a:r>
          </a:p>
          <a:p>
            <a:r>
              <a:rPr lang="nb-NO" dirty="0"/>
              <a:t>Ingen følelser er feil</a:t>
            </a:r>
          </a:p>
          <a:p>
            <a:r>
              <a:rPr lang="nb-NO" dirty="0"/>
              <a:t>Noen ganger kan følelser bli til bry</a:t>
            </a:r>
          </a:p>
          <a:p>
            <a:r>
              <a:rPr lang="nb-NO" dirty="0"/>
              <a:t>Vi kan øve på å forholde oss klokt til følelser, så vi ikke blir «slave» av hva vi føler til enhver tid</a:t>
            </a:r>
          </a:p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258C05C-B964-0043-9530-29C6EE8A4E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341" y="4557010"/>
            <a:ext cx="2360952" cy="2360952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B0650BF-C48B-3D40-9930-115BA37023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275" y="4557010"/>
            <a:ext cx="2488330" cy="21361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A88BF33-C3A6-4D46-BABD-EDB0C4939D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30" y="4557010"/>
            <a:ext cx="2120738" cy="230099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79198376-85B5-7948-BF5F-941481C7F7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433" y="4557010"/>
            <a:ext cx="1973904" cy="2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79DE73-F6A1-4149-B3A3-03E5EC74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UNDERVISNINGSOPPLEGGET 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1D0B1D-409B-E942-B6DC-8A34B08DFA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Utviklet av Dr. </a:t>
            </a:r>
            <a:r>
              <a:rPr lang="nb-NO" dirty="0" err="1"/>
              <a:t>Sollfrid</a:t>
            </a:r>
            <a:r>
              <a:rPr lang="nb-NO" dirty="0"/>
              <a:t> Raknes og medarbeidere </a:t>
            </a:r>
          </a:p>
          <a:p>
            <a:r>
              <a:rPr lang="nb-NO" dirty="0"/>
              <a:t>18 økter</a:t>
            </a:r>
          </a:p>
          <a:p>
            <a:r>
              <a:rPr lang="nb-NO" dirty="0"/>
              <a:t>Lærerveiledning med introduksjoner, oppsummeringer, oppgaver og aktiviteter</a:t>
            </a:r>
          </a:p>
          <a:p>
            <a:endParaRPr lang="nb-NO" dirty="0"/>
          </a:p>
        </p:txBody>
      </p:sp>
      <p:graphicFrame>
        <p:nvGraphicFramePr>
          <p:cNvPr id="15" name="Plassholder for innhold 14">
            <a:extLst>
              <a:ext uri="{FF2B5EF4-FFF2-40B4-BE49-F238E27FC236}">
                <a16:creationId xmlns:a16="http://schemas.microsoft.com/office/drawing/2014/main" id="{D3D568A6-8030-4C4C-8281-ACB80CAE519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9341298"/>
              </p:ext>
            </p:extLst>
          </p:nvPr>
        </p:nvGraphicFramePr>
        <p:xfrm>
          <a:off x="6172197" y="1469036"/>
          <a:ext cx="5340249" cy="482283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11581">
                  <a:extLst>
                    <a:ext uri="{9D8B030D-6E8A-4147-A177-3AD203B41FA5}">
                      <a16:colId xmlns:a16="http://schemas.microsoft.com/office/drawing/2014/main" val="1875514440"/>
                    </a:ext>
                  </a:extLst>
                </a:gridCol>
                <a:gridCol w="4428668">
                  <a:extLst>
                    <a:ext uri="{9D8B030D-6E8A-4147-A177-3AD203B41FA5}">
                      <a16:colId xmlns:a16="http://schemas.microsoft.com/office/drawing/2014/main" val="3870527530"/>
                    </a:ext>
                  </a:extLst>
                </a:gridCol>
              </a:tblGrid>
              <a:tr h="377538">
                <a:tc>
                  <a:txBody>
                    <a:bodyPr/>
                    <a:lstStyle/>
                    <a:p>
                      <a:r>
                        <a:rPr lang="nb-NO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Grønne og røde tanker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62643"/>
                  </a:ext>
                </a:extLst>
              </a:tr>
              <a:tr h="377538">
                <a:tc>
                  <a:txBody>
                    <a:bodyPr/>
                    <a:lstStyle/>
                    <a:p>
                      <a:r>
                        <a:rPr lang="nb-NO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/>
                        <a:t>Følelser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651773"/>
                  </a:ext>
                </a:extLst>
              </a:tr>
              <a:tr h="377538">
                <a:tc>
                  <a:txBody>
                    <a:bodyPr/>
                    <a:lstStyle/>
                    <a:p>
                      <a:r>
                        <a:rPr lang="nb-NO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Sjef i deg selv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109466"/>
                  </a:ext>
                </a:extLst>
              </a:tr>
              <a:tr h="377538">
                <a:tc>
                  <a:txBody>
                    <a:bodyPr/>
                    <a:lstStyle/>
                    <a:p>
                      <a:r>
                        <a:rPr lang="nb-NO" sz="2000" dirty="0"/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Glede og grønne tanker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713614"/>
                  </a:ext>
                </a:extLst>
              </a:tr>
              <a:tr h="377538">
                <a:tc>
                  <a:txBody>
                    <a:bodyPr/>
                    <a:lstStyle/>
                    <a:p>
                      <a:r>
                        <a:rPr lang="nb-NO" sz="2000" dirty="0"/>
                        <a:t>6 - 7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Sint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613715"/>
                  </a:ext>
                </a:extLst>
              </a:tr>
              <a:tr h="377538">
                <a:tc>
                  <a:txBody>
                    <a:bodyPr/>
                    <a:lstStyle/>
                    <a:p>
                      <a:r>
                        <a:rPr lang="nb-NO" sz="2000" dirty="0"/>
                        <a:t>8 - 9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Redd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618364"/>
                  </a:ext>
                </a:extLst>
              </a:tr>
              <a:tr h="425721">
                <a:tc>
                  <a:txBody>
                    <a:bodyPr/>
                    <a:lstStyle/>
                    <a:p>
                      <a:r>
                        <a:rPr lang="nb-NO" sz="2000" dirty="0"/>
                        <a:t>10 - 11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Trist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404029"/>
                  </a:ext>
                </a:extLst>
              </a:tr>
              <a:tr h="434714">
                <a:tc>
                  <a:txBody>
                    <a:bodyPr/>
                    <a:lstStyle/>
                    <a:p>
                      <a:r>
                        <a:rPr lang="nb-NO" sz="2000" dirty="0"/>
                        <a:t>12 - 14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Flau og stolt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365270"/>
                  </a:ext>
                </a:extLst>
              </a:tr>
              <a:tr h="377538">
                <a:tc>
                  <a:txBody>
                    <a:bodyPr/>
                    <a:lstStyle/>
                    <a:p>
                      <a:r>
                        <a:rPr lang="nb-NO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Hei, her kommer jeg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611468"/>
                  </a:ext>
                </a:extLst>
              </a:tr>
              <a:tr h="377538">
                <a:tc>
                  <a:txBody>
                    <a:bodyPr/>
                    <a:lstStyle/>
                    <a:p>
                      <a:r>
                        <a:rPr lang="nb-NO" sz="20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Venting og tålmodighet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149401"/>
                  </a:ext>
                </a:extLst>
              </a:tr>
              <a:tr h="377538">
                <a:tc>
                  <a:txBody>
                    <a:bodyPr/>
                    <a:lstStyle/>
                    <a:p>
                      <a:r>
                        <a:rPr lang="nb-NO" sz="20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Noe nytt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071439"/>
                  </a:ext>
                </a:extLst>
              </a:tr>
              <a:tr h="377538">
                <a:tc>
                  <a:txBody>
                    <a:bodyPr/>
                    <a:lstStyle/>
                    <a:p>
                      <a:r>
                        <a:rPr lang="nb-NO" sz="20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Ha det bra med stil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80695"/>
                  </a:ext>
                </a:extLst>
              </a:tr>
            </a:tbl>
          </a:graphicData>
        </a:graphic>
      </p:graphicFrame>
      <p:pic>
        <p:nvPicPr>
          <p:cNvPr id="17" name="Plassholder for innhold 7">
            <a:extLst>
              <a:ext uri="{FF2B5EF4-FFF2-40B4-BE49-F238E27FC236}">
                <a16:creationId xmlns:a16="http://schemas.microsoft.com/office/drawing/2014/main" id="{96A2F035-B878-0646-ABD6-5F3F1960E1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280" y="4422097"/>
            <a:ext cx="2561096" cy="23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6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D9DE2F-1AF2-ED4C-8854-0A180078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 filmen Roald er redd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791FF7-BB0E-3E4A-9943-EF6F07E1E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719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D78D01A-1E20-CF4C-9715-2B2C2B38E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419725"/>
            <a:ext cx="5157787" cy="2085350"/>
          </a:xfrm>
        </p:spPr>
        <p:txBody>
          <a:bodyPr/>
          <a:lstStyle/>
          <a:p>
            <a:r>
              <a:rPr lang="nb-NO" dirty="0"/>
              <a:t>GRØNNTANKER	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FAF0618-CA2F-C34D-89E5-4E5E4BD3D1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endParaRPr lang="nb-NO" sz="2671" dirty="0"/>
          </a:p>
          <a:p>
            <a:pPr lvl="1">
              <a:defRPr/>
            </a:pPr>
            <a:endParaRPr lang="nb-NO" sz="2671" dirty="0"/>
          </a:p>
          <a:p>
            <a:pPr lvl="1">
              <a:defRPr/>
            </a:pPr>
            <a:r>
              <a:rPr lang="nb-NO" sz="2671" dirty="0"/>
              <a:t>Gjør deg trygg og glad</a:t>
            </a:r>
          </a:p>
          <a:p>
            <a:pPr lvl="1">
              <a:defRPr/>
            </a:pPr>
            <a:r>
              <a:rPr lang="nb-NO" sz="2671" dirty="0"/>
              <a:t>Gjør deg mer selvsikker og omsorgsfull</a:t>
            </a:r>
          </a:p>
          <a:p>
            <a:pPr lvl="1">
              <a:defRPr/>
            </a:pPr>
            <a:r>
              <a:rPr lang="nb-NO" sz="2671" dirty="0"/>
              <a:t>Hjelper deg til å gjøre det du ønsker og få til det du vil</a:t>
            </a:r>
          </a:p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8FE7684-00C0-F049-856B-206C0D041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419725"/>
            <a:ext cx="5183188" cy="2085350"/>
          </a:xfrm>
        </p:spPr>
        <p:txBody>
          <a:bodyPr/>
          <a:lstStyle/>
          <a:p>
            <a:r>
              <a:rPr lang="nb-NO" dirty="0"/>
              <a:t>RØDTANKER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933633E-E985-F34B-A3D1-9705F07C7E2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endParaRPr lang="nb-NO" sz="2671" dirty="0"/>
          </a:p>
          <a:p>
            <a:pPr lvl="1">
              <a:defRPr/>
            </a:pPr>
            <a:endParaRPr lang="nb-NO" sz="2671" dirty="0"/>
          </a:p>
          <a:p>
            <a:pPr lvl="1">
              <a:defRPr/>
            </a:pPr>
            <a:r>
              <a:rPr lang="nb-NO" sz="2671" dirty="0"/>
              <a:t>Gjør vondt verre</a:t>
            </a:r>
          </a:p>
          <a:p>
            <a:pPr lvl="1">
              <a:defRPr/>
            </a:pPr>
            <a:r>
              <a:rPr lang="nb-NO" sz="2671" dirty="0"/>
              <a:t>Gjør deg mer sint, lei deg eller redd enn du har bruk for</a:t>
            </a:r>
          </a:p>
          <a:p>
            <a:pPr lvl="1">
              <a:defRPr/>
            </a:pPr>
            <a:r>
              <a:rPr lang="nb-NO" sz="2671" dirty="0"/>
              <a:t>Hindrer deg fra det du vil</a:t>
            </a:r>
          </a:p>
          <a:p>
            <a:pPr lvl="1">
              <a:defRPr/>
            </a:pPr>
            <a:endParaRPr lang="nb-NO" sz="2671" dirty="0"/>
          </a:p>
          <a:p>
            <a:endParaRPr lang="nb-NO" dirty="0"/>
          </a:p>
        </p:txBody>
      </p:sp>
      <p:pic>
        <p:nvPicPr>
          <p:cNvPr id="7" name="Plassholder for innhold 11">
            <a:extLst>
              <a:ext uri="{FF2B5EF4-FFF2-40B4-BE49-F238E27FC236}">
                <a16:creationId xmlns:a16="http://schemas.microsoft.com/office/drawing/2014/main" id="{41DD6B46-E742-3843-855A-A8E01C30264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958" y="644577"/>
            <a:ext cx="3678042" cy="2325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lassholder for innhold 7">
            <a:extLst>
              <a:ext uri="{FF2B5EF4-FFF2-40B4-BE49-F238E27FC236}">
                <a16:creationId xmlns:a16="http://schemas.microsoft.com/office/drawing/2014/main" id="{D003397D-5EF6-634A-9D7A-E3EA4A6B511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3" b="100000" l="19571" r="997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731" y="781017"/>
            <a:ext cx="3402767" cy="2377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575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72A99E0-7259-1143-974B-4AF48DC99D9C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9" t="2395" r="3138" b="4165"/>
          <a:stretch/>
        </p:blipFill>
        <p:spPr bwMode="auto">
          <a:xfrm>
            <a:off x="421757" y="1028700"/>
            <a:ext cx="4738072" cy="46209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73226AF-A419-604D-87C7-A51FB30A4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4757" y="620486"/>
            <a:ext cx="6564086" cy="5556477"/>
          </a:xfrm>
        </p:spPr>
        <p:txBody>
          <a:bodyPr>
            <a:noAutofit/>
          </a:bodyPr>
          <a:lstStyle/>
          <a:p>
            <a:r>
              <a:rPr lang="nb-NO" sz="2400" b="1" dirty="0"/>
              <a:t>Tommelen – Hva skjer?</a:t>
            </a:r>
            <a:r>
              <a:rPr lang="nb-NO" sz="2400" dirty="0"/>
              <a:t> Ta utgangspunkt i en enkeltsituasjon, og prøv å beskrive den nøytralt og presist.</a:t>
            </a:r>
          </a:p>
          <a:p>
            <a:r>
              <a:rPr lang="nb-NO" sz="2400" b="1" dirty="0"/>
              <a:t>Pekefingeren – Følelser </a:t>
            </a:r>
            <a:r>
              <a:rPr lang="nb-NO" sz="2400" dirty="0"/>
              <a:t>Sett ord på følelse(r), styrke 1–10</a:t>
            </a:r>
          </a:p>
          <a:p>
            <a:r>
              <a:rPr lang="nb-NO" sz="2400" b="1" dirty="0"/>
              <a:t>Langfingeren –</a:t>
            </a:r>
            <a:r>
              <a:rPr lang="nb-NO" sz="2400" dirty="0"/>
              <a:t> Røde tanker. Tanker som er irrasjonelle, lite hensiktsmessige og gjør vondt verre i situasjonen.</a:t>
            </a:r>
          </a:p>
          <a:p>
            <a:r>
              <a:rPr lang="nb-NO" sz="2400" b="1" dirty="0"/>
              <a:t>Ringfingeren – </a:t>
            </a:r>
            <a:r>
              <a:rPr lang="nb-NO" sz="2400" dirty="0"/>
              <a:t>Grønne tanker. Fornuftige og hjelpsomme tanker som gjør det lettere å takle situasjonen og motiverer deg til å ta gode valg.</a:t>
            </a:r>
          </a:p>
          <a:p>
            <a:r>
              <a:rPr lang="nb-NO" sz="2400" b="1" dirty="0"/>
              <a:t>Lillefingeren</a:t>
            </a:r>
            <a:r>
              <a:rPr lang="nb-NO" sz="2400" dirty="0"/>
              <a:t> – Hva kan jeg gjøre? Alt som kan gjøre deg glad og trygg på sikt. Råd du ville gitt til en venn i samme situasjon.</a:t>
            </a:r>
          </a:p>
          <a:p>
            <a:r>
              <a:rPr lang="nb-NO" sz="2400" b="1" dirty="0"/>
              <a:t>Håndflaten</a:t>
            </a:r>
            <a:r>
              <a:rPr lang="nb-NO" sz="2400" dirty="0"/>
              <a:t> – Hvem kan hjelpe meg? Hvem kan du snakke med, få råd av, hvem kan gi deg trøst?</a:t>
            </a:r>
          </a:p>
        </p:txBody>
      </p:sp>
    </p:spTree>
    <p:extLst>
      <p:ext uri="{BB962C8B-B14F-4D97-AF65-F5344CB8AC3E}">
        <p14:creationId xmlns:p14="http://schemas.microsoft.com/office/powerpoint/2010/main" val="305122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LA RØDTANKER KOMME OG GÅ</a:t>
            </a:r>
          </a:p>
        </p:txBody>
      </p:sp>
      <p:sp>
        <p:nvSpPr>
          <p:cNvPr id="4915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b-NO" altLang="nb-NO" dirty="0"/>
              <a:t>Tanker er ikke farlige</a:t>
            </a:r>
          </a:p>
          <a:p>
            <a:pPr eaLnBrk="1" hangingPunct="1"/>
            <a:r>
              <a:rPr lang="nb-NO" altLang="nb-NO" dirty="0"/>
              <a:t>Godta alle slags tanker</a:t>
            </a:r>
          </a:p>
          <a:p>
            <a:pPr eaLnBrk="1" hangingPunct="1"/>
            <a:r>
              <a:rPr lang="nb-NO" altLang="nb-NO" dirty="0"/>
              <a:t>Du trenger ikke tro på alt, trenger ikke tro på alle </a:t>
            </a:r>
            <a:r>
              <a:rPr lang="nb-NO" altLang="nb-NO" dirty="0" err="1"/>
              <a:t>rødtanker</a:t>
            </a:r>
            <a:endParaRPr lang="nb-NO" altLang="nb-NO" dirty="0"/>
          </a:p>
          <a:p>
            <a:pPr eaLnBrk="1" hangingPunct="1"/>
            <a:r>
              <a:rPr lang="nb-NO" altLang="nb-NO" dirty="0"/>
              <a:t>Prøv å deg styre av grønntankene selv om </a:t>
            </a:r>
            <a:r>
              <a:rPr lang="nb-NO" altLang="nb-NO" dirty="0" err="1"/>
              <a:t>rødtankene</a:t>
            </a:r>
            <a:r>
              <a:rPr lang="nb-NO" altLang="nb-NO" dirty="0"/>
              <a:t> kommer</a:t>
            </a:r>
          </a:p>
          <a:p>
            <a:pPr eaLnBrk="1" hangingPunct="1"/>
            <a:endParaRPr lang="nb-NO" altLang="nb-NO" dirty="0"/>
          </a:p>
        </p:txBody>
      </p:sp>
      <p:sp>
        <p:nvSpPr>
          <p:cNvPr id="49155" name="Plassholder for lysbildenumm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13720">
              <a:spcBef>
                <a:spcPct val="50000"/>
              </a:spcBef>
              <a:buClr>
                <a:srgbClr val="8BD3F5"/>
              </a:buClr>
              <a:buFont typeface="Wingdings 2" charset="2"/>
              <a:buChar char=""/>
              <a:defRPr sz="1546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22220" indent="-200854" defTabSz="613720">
              <a:spcBef>
                <a:spcPct val="50000"/>
              </a:spcBef>
              <a:buClr>
                <a:srgbClr val="8BD3F5"/>
              </a:buClr>
              <a:buChar char="–"/>
              <a:defRPr sz="1406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03415" indent="-160683" defTabSz="613720">
              <a:spcBef>
                <a:spcPct val="50000"/>
              </a:spcBef>
              <a:buClr>
                <a:srgbClr val="8BD3F5"/>
              </a:buClr>
              <a:buChar char="o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124781" indent="-160683" defTabSz="613720">
              <a:spcBef>
                <a:spcPct val="50000"/>
              </a:spcBef>
              <a:buClr>
                <a:srgbClr val="404040"/>
              </a:buClr>
              <a:buFont typeface="Times" charset="0"/>
              <a:buChar char="-"/>
              <a:defRPr sz="1125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446146" indent="-160683" defTabSz="613720">
              <a:spcBef>
                <a:spcPct val="50000"/>
              </a:spcBef>
              <a:buClr>
                <a:srgbClr val="404040"/>
              </a:buClr>
              <a:buFont typeface="Times" charset="0"/>
              <a:buChar char="•"/>
              <a:defRPr sz="984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767512" indent="-160683" defTabSz="61372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04040"/>
              </a:buClr>
              <a:buFont typeface="Times" charset="0"/>
              <a:buChar char="•"/>
              <a:defRPr sz="984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088878" indent="-160683" defTabSz="61372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04040"/>
              </a:buClr>
              <a:buFont typeface="Times" charset="0"/>
              <a:buChar char="•"/>
              <a:defRPr sz="984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410244" indent="-160683" defTabSz="61372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04040"/>
              </a:buClr>
              <a:buFont typeface="Times" charset="0"/>
              <a:buChar char="•"/>
              <a:defRPr sz="984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731610" indent="-160683" defTabSz="61372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04040"/>
              </a:buClr>
              <a:buFont typeface="Times" charset="0"/>
              <a:buChar char="•"/>
              <a:defRPr sz="984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A62B0B-EED9-7341-87BB-4D82904331B7}" type="slidenum">
              <a:rPr lang="nb-NO" altLang="nb-NO" sz="703">
                <a:solidFill>
                  <a:srgbClr val="17AAD7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nb-NO" altLang="nb-NO" sz="703">
              <a:solidFill>
                <a:srgbClr val="17AAD7"/>
              </a:solidFill>
            </a:endParaRP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0416812B-CC2D-7F41-8E63-019B69315FD8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8760" y="1646238"/>
            <a:ext cx="5336499" cy="3606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lassholder for innhold 11">
            <a:extLst>
              <a:ext uri="{FF2B5EF4-FFF2-40B4-BE49-F238E27FC236}">
                <a16:creationId xmlns:a16="http://schemas.microsoft.com/office/drawing/2014/main" id="{96CF747C-7EC7-064C-B39A-57E634B85B2E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07882"/>
            <a:ext cx="1570221" cy="109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lassholder for innhold 11">
            <a:extLst>
              <a:ext uri="{FF2B5EF4-FFF2-40B4-BE49-F238E27FC236}">
                <a16:creationId xmlns:a16="http://schemas.microsoft.com/office/drawing/2014/main" id="{1E3D6CAD-8CDF-8548-BB53-836A3F492B70}"/>
              </a:ext>
            </a:extLst>
          </p:cNvPr>
          <p:cNvPicPr>
            <a:picLocks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8656" y="365125"/>
            <a:ext cx="1828800" cy="1321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lassholder for innhold 11">
            <a:extLst>
              <a:ext uri="{FF2B5EF4-FFF2-40B4-BE49-F238E27FC236}">
                <a16:creationId xmlns:a16="http://schemas.microsoft.com/office/drawing/2014/main" id="{17842D42-099F-224A-8C25-8BEF955B5C57}"/>
              </a:ext>
            </a:extLst>
          </p:cNvPr>
          <p:cNvPicPr>
            <a:picLocks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7456" y="0"/>
            <a:ext cx="1166726" cy="58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lassholder for innhold 11">
            <a:extLst>
              <a:ext uri="{FF2B5EF4-FFF2-40B4-BE49-F238E27FC236}">
                <a16:creationId xmlns:a16="http://schemas.microsoft.com/office/drawing/2014/main" id="{7C9B5F22-61DF-8B48-AA84-6F068A93B242}"/>
              </a:ext>
            </a:extLst>
          </p:cNvPr>
          <p:cNvPicPr>
            <a:picLocks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607" y="3582649"/>
            <a:ext cx="3177914" cy="2125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21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SPØRSMÅL</a:t>
            </a:r>
            <a:br>
              <a:rPr lang="nb-NO" sz="4000" dirty="0"/>
            </a:br>
            <a:r>
              <a:rPr lang="nb-NO" sz="4000" dirty="0"/>
              <a:t>for å komme på grønntanker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80289" y="2488367"/>
            <a:ext cx="4586990" cy="3688595"/>
          </a:xfrm>
        </p:spPr>
        <p:txBody>
          <a:bodyPr>
            <a:normAutofit/>
          </a:bodyPr>
          <a:lstStyle/>
          <a:p>
            <a:r>
              <a:rPr lang="nb-NO" dirty="0"/>
              <a:t>Kan det være en rødtanke?</a:t>
            </a:r>
          </a:p>
          <a:p>
            <a:r>
              <a:rPr lang="nb-NO" dirty="0"/>
              <a:t>Hva kjenner du i kroppen din når du tenker på det?</a:t>
            </a:r>
          </a:p>
          <a:p>
            <a:r>
              <a:rPr lang="nb-NO" dirty="0"/>
              <a:t>Hva sier grønntankene? </a:t>
            </a:r>
          </a:p>
          <a:p>
            <a:r>
              <a:rPr lang="nb-NO" dirty="0"/>
              <a:t>Hva ville du ha sagt til en venn i lignende situasjon?</a:t>
            </a:r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7451-6CA0-4CB8-AB79-F172397D459B}" type="slidenum">
              <a:rPr lang="nb-NO" smtClean="0"/>
              <a:pPr/>
              <a:t>9</a:t>
            </a:fld>
            <a:endParaRPr lang="nb-NO">
              <a:latin typeface="Times" pitchFamily="-128" charset="0"/>
            </a:endParaRP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D1397B0E-46C8-C74E-AF02-7569F09342A4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73" b="100000" l="19571" r="997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9705" y="1978703"/>
            <a:ext cx="6235908" cy="393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58432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1BH0tKZWUwKHJjQ4eBl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tNVzimRaKy.qBxAMmJBQ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3ECB2D02989F4C8BF4BB81FB8836A6" ma:contentTypeVersion="13" ma:contentTypeDescription="Create a new document." ma:contentTypeScope="" ma:versionID="764fae9130dc7df1d9f2bd45124d2adc">
  <xsd:schema xmlns:xsd="http://www.w3.org/2001/XMLSchema" xmlns:xs="http://www.w3.org/2001/XMLSchema" xmlns:p="http://schemas.microsoft.com/office/2006/metadata/properties" xmlns:ns3="800fd8b9-61dc-4669-a9e7-2f2e91c3316d" xmlns:ns4="e757ece3-2814-49e4-9f9f-986f5715106b" targetNamespace="http://schemas.microsoft.com/office/2006/metadata/properties" ma:root="true" ma:fieldsID="b731935aa737f69e5de097c9445ccb4c" ns3:_="" ns4:_="">
    <xsd:import namespace="800fd8b9-61dc-4669-a9e7-2f2e91c3316d"/>
    <xsd:import namespace="e757ece3-2814-49e4-9f9f-986f571510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0fd8b9-61dc-4669-a9e7-2f2e91c331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57ece3-2814-49e4-9f9f-986f5715106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CE187B-488C-47DA-8396-C57E23F6F5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93ADFD2-CDFD-4DEC-AF20-A56766F8A5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C703C2-609C-460C-A07C-90ABEF7795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0fd8b9-61dc-4669-a9e7-2f2e91c3316d"/>
    <ds:schemaRef ds:uri="e757ece3-2814-49e4-9f9f-986f571510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6998</TotalTime>
  <Words>724</Words>
  <Application>Microsoft Macintosh PowerPoint</Application>
  <PresentationFormat>Widescreen</PresentationFormat>
  <Paragraphs>99</Paragraphs>
  <Slides>12</Slides>
  <Notes>5</Notes>
  <HiddenSlides>0</HiddenSlides>
  <MMClips>0</MMClips>
  <ScaleCrop>false</ScaleCrop>
  <HeadingPairs>
    <vt:vector size="8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Times</vt:lpstr>
      <vt:lpstr>Wingdings</vt:lpstr>
      <vt:lpstr>Office-tema</vt:lpstr>
      <vt:lpstr>think-cell Slide</vt:lpstr>
      <vt:lpstr>GRØNNE TANKER   for det sosiale og emosjonelle</vt:lpstr>
      <vt:lpstr>HVORFOR FØLELSER OG TANKER PÅ TIMEPLANEN?</vt:lpstr>
      <vt:lpstr>VI KAN SNAKKE OM ALT!</vt:lpstr>
      <vt:lpstr>UNDERVISNINGSOPPLEGGET </vt:lpstr>
      <vt:lpstr>Se filmen Roald er redd</vt:lpstr>
      <vt:lpstr>PowerPoint-presentasjon</vt:lpstr>
      <vt:lpstr>PowerPoint-presentasjon</vt:lpstr>
      <vt:lpstr>LA RØDTANKER KOMME OG GÅ</vt:lpstr>
      <vt:lpstr>SPØRSMÅL for å komme på grønntanker</vt:lpstr>
      <vt:lpstr>LA GRØNNTANKER BLOMSTRE Automatisering av nye tanker er endring av vaner, det krever mange repetisjoner</vt:lpstr>
      <vt:lpstr>HVA SIER SMÅBARN OG LÆRERE OM GRØNNE TANKER?</vt:lpstr>
      <vt:lpstr>IMPLEMENTERING &amp; EVALUERING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Hjelpehånda</dc:title>
  <dc:creator>Bjarne Johnson</dc:creator>
  <cp:lastModifiedBy>Sofrid Raknes</cp:lastModifiedBy>
  <cp:revision>122</cp:revision>
  <dcterms:created xsi:type="dcterms:W3CDTF">2020-05-11T10:34:30Z</dcterms:created>
  <dcterms:modified xsi:type="dcterms:W3CDTF">2022-07-15T17:22:10Z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0x010100B83ECB2D02989F4C8BF4BB81FB8836A6</vt:lpwstr>
  </property>
</Properties>
</file>