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0" r:id="rId2"/>
    <p:sldId id="349" r:id="rId3"/>
    <p:sldId id="293" r:id="rId4"/>
    <p:sldId id="345" r:id="rId5"/>
    <p:sldId id="294" r:id="rId6"/>
    <p:sldId id="346" r:id="rId7"/>
    <p:sldId id="347" r:id="rId8"/>
    <p:sldId id="303" r:id="rId9"/>
    <p:sldId id="305" r:id="rId10"/>
    <p:sldId id="368" r:id="rId11"/>
    <p:sldId id="369" r:id="rId12"/>
    <p:sldId id="350" r:id="rId13"/>
    <p:sldId id="348" r:id="rId14"/>
    <p:sldId id="307" r:id="rId15"/>
    <p:sldId id="334" r:id="rId16"/>
    <p:sldId id="335" r:id="rId17"/>
    <p:sldId id="314" r:id="rId18"/>
    <p:sldId id="352" r:id="rId19"/>
    <p:sldId id="353" r:id="rId20"/>
    <p:sldId id="364" r:id="rId21"/>
    <p:sldId id="354" r:id="rId22"/>
    <p:sldId id="376" r:id="rId23"/>
    <p:sldId id="371" r:id="rId24"/>
    <p:sldId id="355" r:id="rId25"/>
    <p:sldId id="380" r:id="rId26"/>
    <p:sldId id="379" r:id="rId27"/>
    <p:sldId id="357" r:id="rId28"/>
    <p:sldId id="365" r:id="rId29"/>
    <p:sldId id="358" r:id="rId30"/>
    <p:sldId id="359" r:id="rId31"/>
    <p:sldId id="373" r:id="rId32"/>
    <p:sldId id="361" r:id="rId33"/>
    <p:sldId id="362" r:id="rId34"/>
    <p:sldId id="377" r:id="rId35"/>
    <p:sldId id="322" r:id="rId36"/>
    <p:sldId id="363" r:id="rId37"/>
    <p:sldId id="367" r:id="rId38"/>
    <p:sldId id="378" r:id="rId39"/>
    <p:sldId id="366" r:id="rId40"/>
    <p:sldId id="374" r:id="rId41"/>
    <p:sldId id="333" r:id="rId42"/>
  </p:sldIdLst>
  <p:sldSz cx="13003213" cy="9756775"/>
  <p:notesSz cx="6858000" cy="9144000"/>
  <p:defaultTextStyle>
    <a:defPPr>
      <a:defRPr lang="nn-NO"/>
    </a:defPPr>
    <a:lvl1pPr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40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CDEDE"/>
    <a:srgbClr val="F33D14"/>
    <a:srgbClr val="000000"/>
    <a:srgbClr val="BDBD73"/>
    <a:srgbClr val="D9D9A6"/>
    <a:srgbClr val="404040"/>
    <a:srgbClr val="B9B9B9"/>
    <a:srgbClr val="17AA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1"/>
    <p:restoredTop sz="73171"/>
  </p:normalViewPr>
  <p:slideViewPr>
    <p:cSldViewPr>
      <p:cViewPr varScale="1">
        <p:scale>
          <a:sx n="49" d="100"/>
          <a:sy n="49" d="100"/>
        </p:scale>
        <p:origin x="2448" y="192"/>
      </p:cViewPr>
      <p:guideLst>
        <p:guide orient="horz" pos="3073"/>
        <p:guide pos="40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fld id="{730A5ADB-68FB-B94B-A828-AAC6BF7C8890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37121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180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5800"/>
            <a:ext cx="4568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80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n-NO" noProof="0"/>
              <a:t>Click to edit Master text styles</a:t>
            </a:r>
          </a:p>
          <a:p>
            <a:pPr lvl="1"/>
            <a:r>
              <a:rPr lang="nn-NO" noProof="0"/>
              <a:t>Second level</a:t>
            </a:r>
          </a:p>
          <a:p>
            <a:pPr lvl="2"/>
            <a:r>
              <a:rPr lang="nn-NO" noProof="0"/>
              <a:t>Third level</a:t>
            </a:r>
          </a:p>
          <a:p>
            <a:pPr lvl="3"/>
            <a:r>
              <a:rPr lang="nn-NO" noProof="0"/>
              <a:t>Fourth level</a:t>
            </a:r>
          </a:p>
          <a:p>
            <a:pPr lvl="4"/>
            <a:r>
              <a:rPr lang="nn-NO" noProof="0"/>
              <a:t>Fifth level</a:t>
            </a:r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180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smtClean="0">
                <a:latin typeface="Times" charset="0"/>
                <a:cs typeface="+mn-cs"/>
              </a:defRPr>
            </a:lvl1pPr>
          </a:lstStyle>
          <a:p>
            <a:pPr>
              <a:defRPr/>
            </a:pPr>
            <a:fld id="{2811A493-B7D9-7248-A3DE-15F41472FA2B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86329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7DC03F-5E6D-B241-A8AE-5985318F4429}" type="slidenum">
              <a:rPr lang="nn-NO"/>
              <a:pPr>
                <a:defRPr/>
              </a:pPr>
              <a:t>0</a:t>
            </a:fld>
            <a:endParaRPr lang="nn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HOVEDMÅL: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Fremme egenomsorg og sosial kompetanse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Økt tanke- og følelsesbevissthet Gjennom </a:t>
            </a:r>
            <a:endParaRPr lang="nb-NO" dirty="0">
              <a:effectLst/>
            </a:endParaRPr>
          </a:p>
          <a:p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Elevopplæring (PF i SKOLEN, 4 t) og digitale hjemmeoppgaver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Foreldremøte og digital-kurs til foreldre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Læreropplæring</a:t>
            </a:r>
            <a:endParaRPr lang="nb-NO" dirty="0">
              <a:effectLst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UTSTYR FOR GJENNOMFØRING I KLASSE </a:t>
            </a:r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Slides-pakke for visning av PP- slides i klasserom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Et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stk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barnehefte ”Psykologisk førstehjelp” pr elev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10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stk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hjelpehender pr hver elev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En tynn arbeidsbok eller perm med løs-ark som elevene kan samle skriftlige oppgaver i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 Internett-tilgang </a:t>
            </a:r>
            <a:endParaRPr lang="nb-NO" dirty="0">
              <a:effectLst/>
            </a:endParaRPr>
          </a:p>
          <a:p>
            <a:endParaRPr lang="nb-NO" dirty="0">
              <a:effectLst/>
            </a:endParaRPr>
          </a:p>
          <a:p>
            <a:pPr>
              <a:defRPr/>
            </a:pPr>
            <a:endParaRPr lang="nb-NO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7DC03F-5E6D-B241-A8AE-5985318F4429}" type="slidenum">
              <a:rPr lang="nn-NO"/>
              <a:pPr>
                <a:defRPr/>
              </a:pPr>
              <a:t>1</a:t>
            </a:fld>
            <a:endParaRPr lang="nn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Hovedmål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time 1: Vennlig selvsnakk, økt følelsesbevissthet </a:t>
            </a:r>
            <a:endParaRPr lang="nb-NO" dirty="0">
              <a:effectLst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Stimulere til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Gjenkjennelse og økt toleranse for et bredt spekter av følelser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Skalering av følelser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Uttrykke følelser verbalt og non-verbalt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Lære et system for å skille situasjon, følelse, tanker og handling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rPr>
              <a:t>3 min</a:t>
            </a:r>
            <a:endParaRPr lang="nb-NO" b="1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Fortell om en situasjon der du har latt følelsene og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rødtankene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dine tatt helt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overhånd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der det har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båret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galt av sted – deretter om hvordan du hvordan du fikk snudd dette ved å tenke og handle annerledes. ”Fra rød til grønn tanke”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Rammer fremover: 4 x, hvilke timer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Hensikt: Lære om følelser, tanker og vennlig selvsnakk </a:t>
            </a:r>
            <a:endParaRPr lang="nb-NO" dirty="0">
              <a:effectLst/>
            </a:endParaRPr>
          </a:p>
          <a:p>
            <a:pPr>
              <a:defRPr/>
            </a:pPr>
            <a:endParaRPr lang="nb-NO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2 min Lærersnakk 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>
              <a:effectLst/>
            </a:endParaRPr>
          </a:p>
          <a:p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Gjennomga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agenda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Vis plastikkfigurene Rød og grønn og en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TIPS: Heng opp en plakat av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hjelpehånda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i klasserommet, og la Rød og Grønn stå synlig i klasserommet de neste fire ukene </a:t>
            </a:r>
            <a:endParaRPr lang="nb-NO" dirty="0">
              <a:effectLst/>
            </a:endParaRPr>
          </a:p>
          <a:p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26745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6 min Elevlesing og lærersnakk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 ut PF-heftene og en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elevene lese en setning hver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Oppsummer hovedinnholdet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36970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Felles samtale 3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Sett ord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ulike følelser Emil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plansjen viser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elevene beskrive hva ved uttrykket som gjør at de ser han er glad, sint, redd, trist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Start helst med grunnfølelsene og utvid deretter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 elevene til å reflektere ha som er bra med at vi har følelser: Effektivt kommunikasjonssystem i og mellom mennesker. Reagere raskt og lurt i de fleste situasjoner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415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Film og fellessamtale, 5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Filmen vises over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youtube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eller kan lastes ned fra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vimeo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Snakk om det dere har sett: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Hva var situasjonen?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Hva følte gutten? (hvordan så de det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kroppen?)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Hva tenkte han? (tankeboblene)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 Hva er bra med å kunne bli redd – og å se at noen blir redd?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27764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Lærersnakk, 1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Forklar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med utgangspunkt i filmen om gutten som hoppet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2673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Les og snakk, 4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Les s 14 - 17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919991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Lek, 10 min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Hvisk en følelse og følelse- styrke i øret til en elev. La denne mime følelsen, og de andre tippe.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Start med noe som er lett å tippe (sint, 8) ...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Fortsett med grunnfølelser i ulik styrke (lei deg, glad, redd)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Bruk gjerne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ogsa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kjedelig, flau og stolt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Utvid til det som er mer komplisert: Sjalusi, misunnelse, nysgjerrig...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47305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56642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Avslutning 3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Avslutt gjerne med noe kort og fint: En stor applaus eller ”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spaghettiøvelsen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” (stå, gjør hele kroppen stiv, skuldrene opp – hold der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10 sek – så slapp av som en nykokt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gjenta x 3)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72346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7DC03F-5E6D-B241-A8AE-5985318F4429}" type="slidenum">
              <a:rPr lang="nn-NO"/>
              <a:pPr>
                <a:defRPr/>
              </a:pPr>
              <a:t>11</a:t>
            </a:fld>
            <a:endParaRPr lang="nn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Lærersnakk, 2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Velkommen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Vennlig selvsnakk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 elevene å huske tilbake til sist – vis fram den røde og den grønne, plakaten av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nevn gjerne noen av dine røde og grønne tanker akkurat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na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Hovedmål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Vennlig selvsnakk, økt tankebevissthet </a:t>
            </a:r>
            <a:endParaRPr lang="nb-NO" dirty="0">
              <a:effectLst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Lære begrepene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rødtanker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og grønntanker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Øve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å gjenkjenne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rødtanker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Øve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å lete etter og finne grønntanker </a:t>
            </a:r>
            <a:endParaRPr lang="nb-NO" dirty="0">
              <a:effectLst/>
            </a:endParaRPr>
          </a:p>
          <a:p>
            <a:endParaRPr lang="nb-NO" dirty="0">
              <a:effectLst/>
            </a:endParaRPr>
          </a:p>
          <a:p>
            <a:pPr>
              <a:defRPr/>
            </a:pPr>
            <a:endParaRPr lang="nb-NO" dirty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Lærersnakk/felles, 4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Agendagjennomgang: Skal se film, ha lagkonkurranse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06085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Felles samtale, 4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 ut heftene og la elevene lese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Bruk god tid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å snakke med elevene om bildet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1.  Hva skjer (ser hund)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2.  Hva tenker gutten i rød skjorte,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hva tenker han i grønn?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3.  Hvordan reagerer de og hva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får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de lyst til?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4.  Hva vi TENKER avgjør hvordan vi reagerer – tankene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våre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har kraft, lurt å vite hva vi tenker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rPr>
              <a:t>Snakk om at både situasjoner og hvordan vi tenker om situasjoner kan påvirke ha vi føler.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67261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Lærersnakk, 1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Kom med eksempel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egne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rødtanker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(for eksempel ut fra en situasjon der en venn kommer for sent til en avtale med deg eller lite lyst til å rette)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1. du er overdrevent redd eller stressa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2. du er sint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3. du er oppgitt og lei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Balanser – gi nok til at det fenger og er tydelig – og ikke så mye at de blir mye mer opptatt av å hjelpe deg enn av innholdet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99179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Lærersnakk, 1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Definisjon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Eksemplifiser med egne grønntanker – bygg gjerne videre utfra situasjonen og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rødtankene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du kom med nettopp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Gi eksempel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en grønntanke du har automatisert, for eksempel ”en ting om gangen” eller «når jeg prøver så godt jeg kan, er det godt nok».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24341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Lesing og lærersnakk, 4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elevene lese litt hver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Normaliser hvor vanskelig det kan være å finne sine egne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rødtanker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 tankene man ikke vil ha kan ”gjemme seg”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74086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Lek, 8 min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 klassen i to lag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Gjennomfør konkurransen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”tankekamp”.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Ta utgangspunkt i at du er veldig redd for noe som ligger der foran (for eksempel en tannlegetime du bør gå til)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Flytt deg fremover/bakover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når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elevene gir deg grønne/røde tanker som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påvirker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deg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76516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Lærerstyrt fellessnakk, 2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Felles gjennomgang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18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51959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Lærersnakk, 1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Felles gjennomgang av prinsippene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A7B595-CA17-714C-A2BF-A99613779776}" type="slidenum">
              <a:rPr lang="nn-NO" smtClean="0"/>
              <a:pPr>
                <a:defRPr/>
              </a:pPr>
              <a:t>19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389485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Elevoppgave, skriftlig, 7 ,min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elevene fylle ut en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hånd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hver for seg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19388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Gi hjemmeoppgaver, 1 min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394299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Avslutning, 1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Avslutt gjerne med noe kort og fint: En stor applaus eller ”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spaghettiøvelsen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” (stå, gjør hele kroppen stiv, skuldrene opp – hold der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10 sek – så slapp av som en nykokt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gjenta x 3)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12205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7DC03F-5E6D-B241-A8AE-5985318F4429}" type="slidenum">
              <a:rPr lang="nn-NO"/>
              <a:pPr>
                <a:defRPr/>
              </a:pPr>
              <a:t>23</a:t>
            </a:fld>
            <a:endParaRPr lang="nn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3 min</a:t>
            </a: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Hovedmål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Vennlig selvsnakk, økt bevissthet rundt mestringsstrategier </a:t>
            </a:r>
            <a:endParaRPr lang="nb-NO" dirty="0">
              <a:effectLst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Stimulere til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Identifisere aktiviteter som gir glede, mestring og ro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Stimulere til bevissthet rundt mestringsstrategier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 Utvikle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forståelse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av sammenheng mellom situasjon, følelser, tanker og mestringsstrategi </a:t>
            </a:r>
            <a:endParaRPr lang="nb-NO" dirty="0">
              <a:effectLst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 elevene å huske tilbake til sist – vis fram den røde og den grønne, plakaten av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nevn gjerne noen av dine røde og grønne tanker akkurat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na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Agendagjennomgang: Skal se film, snakke om hva vi kan gjøre for å ha det bra og om trøst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Gjennomgang av hjemmeoppgaver: Hør om noen har gjort det – få frem gode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opplevlser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/erfaringer! </a:t>
            </a:r>
          </a:p>
          <a:p>
            <a:pPr>
              <a:defRPr/>
            </a:pPr>
            <a:endParaRPr lang="nb-NO" dirty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Fellesoppgave eller i par/individuelt: Lesing</a:t>
            </a:r>
          </a:p>
          <a:p>
            <a:r>
              <a:rPr lang="nb-NO" dirty="0"/>
              <a:t>Individuelt eller i par: Fyll ut liste over hva DU liker å gjøre. </a:t>
            </a:r>
          </a:p>
          <a:p>
            <a:r>
              <a:rPr lang="nb-NO" dirty="0"/>
              <a:t>Etter listene er utfylt, er det fint å snakke med barna om at listen kan være nyttig når man trenger å «muntre seg opp litt». Å huske på hva man liker å gjøre kan være vanskelig når man </a:t>
            </a:r>
            <a:r>
              <a:rPr lang="nb-NO"/>
              <a:t>er veldig lei seg!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82714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Aktivitet/felles oppgave, 4 min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Be elevene skrive ned hvor glad de 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en lapp (0 – 10)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Be alle reise seg – og så gjør dere 10 høye spretthopp sammen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Be elevene igjen skrive ned hvor glad de 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lappen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Undersøk om noens humør har endret seg i løpet av hoppingen!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098652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Elevoppgaver, skriftlig, 5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elvene fylle ut en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– 2 og 2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422122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Lærersnakk, 2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Gjenta kort prinsippene, gjerne utfra der du ser elevene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får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til og hva de strever med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A7B595-CA17-714C-A2BF-A99613779776}" type="slidenum">
              <a:rPr lang="nn-NO" smtClean="0"/>
              <a:pPr>
                <a:defRPr/>
              </a:pPr>
              <a:t>27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389485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Elevoppgaver, skriftlig, 5 min</a:t>
            </a:r>
            <a:endParaRPr lang="nb-NO" dirty="0"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elevene fylle ut, hver for seg, og oppfordre dem til å dele denne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hånden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med foreldrene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287645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Gi </a:t>
            </a:r>
            <a:r>
              <a:rPr lang="nb-NO" dirty="0" err="1"/>
              <a:t>hjemmeoogaver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29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049980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Avslutning, 1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Avslutt gjerne med noe kort og fint: En stor applaus eller ”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spaghettiøvelsen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” (stå, gjør hele kroppen stiv, skuldrene opp – hold der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10 sek – så slapp av som en nykokt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gjenta x 3)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496026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7DC03F-5E6D-B241-A8AE-5985318F4429}" type="slidenum">
              <a:rPr lang="nn-NO"/>
              <a:pPr>
                <a:defRPr/>
              </a:pPr>
              <a:t>31</a:t>
            </a:fld>
            <a:endParaRPr lang="nn-NO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 2 min</a:t>
            </a:r>
            <a:endParaRPr lang="nb-NO" dirty="0">
              <a:effectLst/>
            </a:endParaRPr>
          </a:p>
          <a:p>
            <a:endParaRPr lang="nb-NO" sz="1200" b="1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MÅL, TIME 4 SOSIAL STØTTE tid: 40 min </a:t>
            </a:r>
            <a:endParaRPr lang="nb-NO" dirty="0">
              <a:effectLst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Hovedmål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Vennlig selvsnakk, økt bevissthet om viktigheten av sosial støtte </a:t>
            </a:r>
            <a:endParaRPr lang="nb-NO" dirty="0">
              <a:effectLst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Delmål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Stimulere til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Identifisere hvem en selv har som støtte i hverdagen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Refleksjoner rundt hvordan være en god venn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Øvelse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å gi og ta imot komplimenter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utenatt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slik at dere husker den hele livet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Se film, gjøre undersøkelser, lære mer om hvordan hjelpe hverandre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Gjennomgang av hjemmeoppgaver: Hør om noen har gjort det – få frem gode opplevelser/erfaringer! </a:t>
            </a:r>
            <a:endParaRPr lang="nb-NO" dirty="0">
              <a:effectLst/>
            </a:endParaRPr>
          </a:p>
          <a:p>
            <a:endParaRPr lang="nb-NO" dirty="0">
              <a:effectLst/>
            </a:endParaRPr>
          </a:p>
          <a:p>
            <a:pPr>
              <a:defRPr/>
            </a:pPr>
            <a:endParaRPr lang="nb-NO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Lærersnakk + felles 3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Pugg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utenatt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Huskeregler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–  ”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thumbs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up”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–  Rødfingeren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–  To hender som løftes opp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innihverandre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tegnspråk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for å være til hjelp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Man har alltid med seg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hånda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!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66917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Se film, 4 min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Se animasjonsvideoen ”Roald er redd” </a:t>
            </a:r>
            <a:endParaRPr lang="nb-NO" dirty="0">
              <a:effectLst/>
            </a:endParaRPr>
          </a:p>
          <a:p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https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://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barnehage.salaby.no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/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gronne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-tanker-glade-barn/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roald-er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-redd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Si noe om at det er fint at Roald øver seg og fikk hjelp til å like å være litt alene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Alle føler seg ensomme iblant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Det er viktig å kunne være alene – og å hjelpe hverandre, gjøre fine ting sammen med andre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006972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Elevoppgave, 5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La elevene lage et ark som viser deres venner og familie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Kombiner gjerne skrift og bilder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236719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Lærerstyrt fellesoppgave, 2 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Snakk med dyp, rolig stemme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Be elevene om å sitte godt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stolen, samle seg i kroppen sin, puste så pusten kommer helt ned i magen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Kikke ned eller lukke øynene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Og så ber du dem tenke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noen de er glad i, noe fint eller gøy de gjør sammen, hvilke lukter som er der, lyder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Og hvordan det kjennes i kroppen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SÅ ber du dem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åpne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øynene og være her igjen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440089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Elevoppgave, skriftlig, 5 min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 og til blir vi sint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Ofte er det bra om vi blir litt sint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– man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ma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jo sette grenser!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Men noen ganger kan gjøre dumme ting som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går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utover vennskap og forholdet til noen vi er glade i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når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vi er sint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 Fyll ut en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hjelpehånd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for en situasjon der du gjorde dumme ting da du var sint – og hvordan du kunne ha tenkt og gjort i stedet for...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na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i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etterpåklokskap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171490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Gruppeoppgave, aktivitet (samlet denne slides og neste slide 15 min)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Del elevene i grupper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̊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4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Et grønt ark til hver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1.  Skriv navnet til den til høyre for deg øverst 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2.  Skriv et kompliment til den personen: Noe ved ham/ henne du liker 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856988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Gruppeoppgave, aktivitet (samlet denne slides og forrige slide 15 min)</a:t>
            </a:r>
            <a:endParaRPr lang="nb-NO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Gi komplimenter – som om du gir en annen viktig gave! </a:t>
            </a:r>
          </a:p>
          <a:p>
            <a:pPr marL="171450" indent="-171450">
              <a:buFontTx/>
              <a:buChar char="-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Reis deg, </a:t>
            </a:r>
          </a:p>
          <a:p>
            <a:pPr marL="171450" indent="-171450">
              <a:buFontTx/>
              <a:buChar char="-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overrekk komplimentkortet </a:t>
            </a:r>
          </a:p>
          <a:p>
            <a:pPr marL="171450" indent="-171450">
              <a:buFontTx/>
              <a:buChar char="-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med høystatus-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kroppsspråk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: Vis at du er høyreist i kroppen, litt som en hane</a:t>
            </a:r>
          </a:p>
          <a:p>
            <a:pPr marL="171450" indent="-171450">
              <a:buFontTx/>
              <a:buChar char="-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Har øyenkontakt</a:t>
            </a:r>
          </a:p>
          <a:p>
            <a:pPr marL="171450" indent="-171450">
              <a:buFontTx/>
              <a:buChar char="-"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Bruker ro, kanskje senker stemmen litt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Ta imot kortet – med </a:t>
            </a:r>
            <a:r>
              <a:rPr lang="nb-NO" sz="1200" b="1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åpenhet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</a:t>
            </a:r>
            <a:endParaRPr lang="nb-NO" b="1" dirty="0">
              <a:effectLst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slik du vil ta imot noe fint du virkelig fortjener og liker godt. Som å kose seg med den aller beste karamellen. </a:t>
            </a:r>
          </a:p>
          <a:p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664221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Gi hjemmeoppgaver. 1 min</a:t>
            </a:r>
            <a:endParaRPr lang="nb-NO" b="1" dirty="0">
              <a:effectLst/>
            </a:endParaRPr>
          </a:p>
          <a:p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39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096105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Avslutning, 1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Avslutt gjerne med noe kort og fint: En stor applaus eller ”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spaghettiøvelsen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” (stå, gjør hele kroppen stiv, skuldrene opp – hold der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 10 sek – så slapp av som en nykokt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spaghetti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Times" charset="0"/>
                <a:ea typeface="ＭＳ Ｐゴシック" charset="0"/>
                <a:cs typeface="ＭＳ Ｐゴシック" charset="0"/>
              </a:rPr>
              <a:t>, gjenta x 3)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11A493-B7D9-7248-A3DE-15F41472FA2B}" type="slidenum">
              <a:rPr lang="nn-NO" smtClean="0"/>
              <a:pPr>
                <a:defRPr/>
              </a:pPr>
              <a:t>40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07134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317625" y="2790825"/>
            <a:ext cx="10296525" cy="1295400"/>
          </a:xfrm>
          <a:solidFill>
            <a:srgbClr val="FF5009">
              <a:alpha val="0"/>
            </a:srgbClr>
          </a:solidFill>
        </p:spPr>
        <p:txBody>
          <a:bodyPr anchor="b"/>
          <a:lstStyle>
            <a:lvl1pPr>
              <a:defRPr sz="3000"/>
            </a:lvl1pPr>
          </a:lstStyle>
          <a:p>
            <a:pPr lvl="0"/>
            <a:r>
              <a:rPr lang="nb-NO" noProof="0"/>
              <a:t>Klikk for å redigere tittelstil</a:t>
            </a:r>
            <a:endParaRPr lang="nn-NO" noProof="0"/>
          </a:p>
        </p:txBody>
      </p:sp>
      <p:sp>
        <p:nvSpPr>
          <p:cNvPr id="175120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17625" y="4446588"/>
            <a:ext cx="10296525" cy="2332037"/>
          </a:xfrm>
          <a:solidFill>
            <a:srgbClr val="FF5009">
              <a:alpha val="0"/>
            </a:srgbClr>
          </a:solidFill>
        </p:spPr>
        <p:txBody>
          <a:bodyPr lIns="87293" tIns="43647" rIns="87293" bIns="43647"/>
          <a:lstStyle>
            <a:lvl1pPr marL="0" indent="0">
              <a:buFont typeface="Wingdings 2" charset="0"/>
              <a:buNone/>
              <a:defRPr sz="2400"/>
            </a:lvl1pPr>
          </a:lstStyle>
          <a:p>
            <a:pPr lvl="0"/>
            <a:r>
              <a:rPr lang="nb-NO" noProof="0"/>
              <a:t>Klikk for å redigere undertittelstil i malen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76250" y="9220200"/>
            <a:ext cx="849313" cy="307975"/>
          </a:xfrm>
        </p:spPr>
        <p:txBody>
          <a:bodyPr/>
          <a:lstStyle>
            <a:lvl1pPr>
              <a:defRPr smtClean="0">
                <a:solidFill>
                  <a:srgbClr val="B9B9B9"/>
                </a:solidFill>
              </a:defRPr>
            </a:lvl1pPr>
          </a:lstStyle>
          <a:p>
            <a:pPr>
              <a:defRPr/>
            </a:pPr>
            <a:fld id="{BF07C0C0-9ACD-6E49-97E8-77E7508B6966}" type="slidenum">
              <a:rPr lang="nb-NO"/>
              <a:pPr>
                <a:defRPr/>
              </a:pPr>
              <a:t>‹#›</a:t>
            </a:fld>
            <a:endParaRPr lang="nb-NO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56300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B102B-87DD-B44E-8B59-72D7E1C375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329768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27113" y="6269038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27113" y="4135438"/>
            <a:ext cx="11052175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D9D6B-B896-2B4B-8427-23374C12B8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25561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92188" y="2430463"/>
            <a:ext cx="5524500" cy="669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669088" y="2430463"/>
            <a:ext cx="5524500" cy="669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9CD7F-E2B4-2F4C-869C-2B102D7F282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925868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50875" y="2184400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50875" y="3094038"/>
            <a:ext cx="5745163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605588" y="2184400"/>
            <a:ext cx="5746750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605588" y="3094038"/>
            <a:ext cx="5746750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10F09-CF73-204A-BB32-8B0A3A221A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982099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9BD8D-7930-1E42-A2E2-7F9B675FB48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886321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01E87-5B72-8641-90FB-A3BE5E8B3A6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4130725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6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6725" cy="6673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5C062-C2AE-6345-85C8-DC3D06F2040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838876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47938" y="6829425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4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547938" y="7635875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FDF12-68F1-C442-BC59-A89C5475455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1621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6E65C-D45F-F744-9DF6-92470C51344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815055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9393238" y="976313"/>
            <a:ext cx="2800350" cy="81502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92188" y="976313"/>
            <a:ext cx="8248650" cy="81502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1E5A3-BE39-D140-8ADF-32A100ECD28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455090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5241" y="867269"/>
            <a:ext cx="11052731" cy="1626129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75241" y="2818624"/>
            <a:ext cx="5418005" cy="585406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609967" y="2818624"/>
            <a:ext cx="5418005" cy="585406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75241" y="8889506"/>
            <a:ext cx="2709003" cy="650452"/>
          </a:xfrm>
          <a:prstGeom prst="rect">
            <a:avLst/>
          </a:prstGeom>
          <a:ln/>
        </p:spPr>
        <p:txBody>
          <a:bodyPr lIns="130055" tIns="65028" rIns="130055" bIns="65028"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2765" y="8889506"/>
            <a:ext cx="4117684" cy="650452"/>
          </a:xfrm>
          <a:prstGeom prst="rect">
            <a:avLst/>
          </a:prstGeom>
          <a:ln/>
        </p:spPr>
        <p:txBody>
          <a:bodyPr lIns="130055" tIns="65028" rIns="130055" bIns="65028"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BD880-593C-1A40-8972-0CFC1C75611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897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992188" y="976313"/>
            <a:ext cx="112014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7283" tIns="43641" rIns="87283" bIns="436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188" y="2430463"/>
            <a:ext cx="11201400" cy="669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7283" tIns="43641" rIns="87283" bIns="436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1062" name="Line 38"/>
          <p:cNvSpPr>
            <a:spLocks noChangeShapeType="1"/>
          </p:cNvSpPr>
          <p:nvPr/>
        </p:nvSpPr>
        <p:spPr bwMode="auto">
          <a:xfrm flipH="1">
            <a:off x="0" y="2447925"/>
            <a:ext cx="76200" cy="0"/>
          </a:xfrm>
          <a:prstGeom prst="line">
            <a:avLst/>
          </a:prstGeom>
          <a:noFill/>
          <a:ln w="63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  <p:sp>
        <p:nvSpPr>
          <p:cNvPr id="1029" name="Footer Placeholder 4"/>
          <p:cNvSpPr>
            <a:spLocks/>
          </p:cNvSpPr>
          <p:nvPr/>
        </p:nvSpPr>
        <p:spPr bwMode="auto">
          <a:xfrm>
            <a:off x="8518525" y="9126538"/>
            <a:ext cx="33051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941" tIns="64970" rIns="129941" bIns="64970" anchor="b"/>
          <a:lstStyle/>
          <a:p>
            <a:pPr algn="r" eaLnBrk="1" hangingPunct="1">
              <a:spcBef>
                <a:spcPct val="0"/>
              </a:spcBef>
            </a:pPr>
            <a:r>
              <a:rPr lang="nb-NO" sz="1200">
                <a:solidFill>
                  <a:srgbClr val="17AAD7"/>
                </a:solidFill>
                <a:latin typeface="Arial (Brødtekst)" charset="0"/>
              </a:rPr>
              <a:t>Solfrid Raknes</a:t>
            </a:r>
          </a:p>
        </p:txBody>
      </p:sp>
      <p:sp>
        <p:nvSpPr>
          <p:cNvPr id="1030" name="Footer Placeholder 4"/>
          <p:cNvSpPr>
            <a:spLocks/>
          </p:cNvSpPr>
          <p:nvPr/>
        </p:nvSpPr>
        <p:spPr bwMode="auto">
          <a:xfrm>
            <a:off x="5060950" y="9126538"/>
            <a:ext cx="33051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9941" tIns="64970" rIns="129941" bIns="64970" anchor="b"/>
          <a:lstStyle/>
          <a:p>
            <a:pPr eaLnBrk="1" hangingPunct="1">
              <a:spcBef>
                <a:spcPct val="0"/>
              </a:spcBef>
            </a:pPr>
            <a:r>
              <a:rPr lang="nb-NO" sz="1200">
                <a:solidFill>
                  <a:srgbClr val="17AAD7"/>
                </a:solidFill>
                <a:latin typeface="Arial (Brødtekst)" charset="0"/>
              </a:rPr>
              <a:t>Psykologisk Førstehjelp</a:t>
            </a:r>
          </a:p>
        </p:txBody>
      </p:sp>
      <p:sp>
        <p:nvSpPr>
          <p:cNvPr id="1081" name="Rectangle 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7263" y="9199563"/>
            <a:ext cx="8493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87293" tIns="43647" rIns="87293" bIns="43647" numCol="1" anchor="ctr" anchorCtr="0" compatLnSpc="1">
            <a:prstTxWarp prst="textNoShape">
              <a:avLst/>
            </a:prstTxWarp>
          </a:bodyPr>
          <a:lstStyle>
            <a:lvl1pPr algn="l" defTabSz="873125">
              <a:spcBef>
                <a:spcPct val="0"/>
              </a:spcBef>
              <a:defRPr sz="1000" smtClean="0">
                <a:solidFill>
                  <a:srgbClr val="17AAD7"/>
                </a:solidFill>
                <a:cs typeface="+mn-cs"/>
              </a:defRPr>
            </a:lvl1pPr>
          </a:lstStyle>
          <a:p>
            <a:pPr>
              <a:defRPr/>
            </a:pPr>
            <a:fld id="{747DD182-1FF2-FE46-BB7D-7BCC0CC77E8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transition spd="slow"/>
  <p:hf hdr="0" ftr="0" dt="0"/>
  <p:txStyles>
    <p:titleStyle>
      <a:lvl1pPr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131445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55600" indent="-355600" algn="l" defTabSz="1314450" rtl="0" eaLnBrk="1" fontAlgn="base" hangingPunct="1">
        <a:spcBef>
          <a:spcPct val="50000"/>
        </a:spcBef>
        <a:spcAft>
          <a:spcPct val="0"/>
        </a:spcAft>
        <a:buClr>
          <a:srgbClr val="8BD3F5"/>
        </a:buClr>
        <a:buFont typeface="Wingdings 2" charset="0"/>
        <a:buChar char=""/>
        <a:defRPr sz="2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901700" indent="-366713" algn="l" defTabSz="1314450" rtl="0" eaLnBrk="1" fontAlgn="base" hangingPunct="1">
        <a:spcBef>
          <a:spcPct val="50000"/>
        </a:spcBef>
        <a:spcAft>
          <a:spcPct val="0"/>
        </a:spcAft>
        <a:buClr>
          <a:srgbClr val="8BD3F5"/>
        </a:buClr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346200" indent="-265113" algn="l" defTabSz="1314450" rtl="0" eaLnBrk="1" fontAlgn="base" hangingPunct="1">
        <a:spcBef>
          <a:spcPct val="50000"/>
        </a:spcBef>
        <a:spcAft>
          <a:spcPct val="0"/>
        </a:spcAft>
        <a:buClr>
          <a:srgbClr val="8BD3F5"/>
        </a:buClr>
        <a:buChar char="o"/>
        <a:defRPr>
          <a:solidFill>
            <a:schemeClr val="tx1"/>
          </a:solidFill>
          <a:latin typeface="+mn-lt"/>
          <a:ea typeface="+mn-ea"/>
        </a:defRPr>
      </a:lvl3pPr>
      <a:lvl4pPr marL="1709738" indent="-184150" algn="l" defTabSz="1314450" rtl="0" eaLnBrk="1" fontAlgn="base" hangingPunct="1">
        <a:spcBef>
          <a:spcPct val="50000"/>
        </a:spcBef>
        <a:spcAft>
          <a:spcPct val="0"/>
        </a:spcAft>
        <a:buClr>
          <a:srgbClr val="404040"/>
        </a:buClr>
        <a:buFont typeface="Times" charset="0"/>
        <a:buChar char="-"/>
        <a:defRPr sz="1600">
          <a:solidFill>
            <a:schemeClr val="tx1"/>
          </a:solidFill>
          <a:latin typeface="+mn-lt"/>
          <a:ea typeface="+mn-ea"/>
        </a:defRPr>
      </a:lvl4pPr>
      <a:lvl5pPr marL="2073275" indent="-184150" algn="l" defTabSz="1314450" rtl="0" eaLnBrk="1" fontAlgn="base" hangingPunct="1">
        <a:spcBef>
          <a:spcPct val="50000"/>
        </a:spcBef>
        <a:spcAft>
          <a:spcPct val="0"/>
        </a:spcAft>
        <a:buClr>
          <a:srgbClr val="404040"/>
        </a:buClr>
        <a:buFont typeface="Times" charset="0"/>
        <a:buChar char="•"/>
        <a:defRPr sz="1400">
          <a:solidFill>
            <a:schemeClr val="tx1"/>
          </a:solidFill>
          <a:latin typeface="+mn-lt"/>
          <a:ea typeface="+mn-ea"/>
        </a:defRPr>
      </a:lvl5pPr>
      <a:lvl6pPr marL="2530475" indent="-184150" algn="l" defTabSz="1314450" rtl="0" eaLnBrk="1" fontAlgn="base" hangingPunct="1">
        <a:spcBef>
          <a:spcPct val="50000"/>
        </a:spcBef>
        <a:spcAft>
          <a:spcPct val="0"/>
        </a:spcAft>
        <a:buClr>
          <a:srgbClr val="404040"/>
        </a:buClr>
        <a:buFont typeface="Times" charset="0"/>
        <a:buChar char="•"/>
        <a:defRPr sz="1400">
          <a:solidFill>
            <a:schemeClr val="tx1"/>
          </a:solidFill>
          <a:latin typeface="+mn-lt"/>
          <a:ea typeface="+mn-ea"/>
        </a:defRPr>
      </a:lvl6pPr>
      <a:lvl7pPr marL="2987675" indent="-184150" algn="l" defTabSz="1314450" rtl="0" eaLnBrk="1" fontAlgn="base" hangingPunct="1">
        <a:spcBef>
          <a:spcPct val="50000"/>
        </a:spcBef>
        <a:spcAft>
          <a:spcPct val="0"/>
        </a:spcAft>
        <a:buClr>
          <a:srgbClr val="404040"/>
        </a:buClr>
        <a:buFont typeface="Times" charset="0"/>
        <a:buChar char="•"/>
        <a:defRPr sz="1400">
          <a:solidFill>
            <a:schemeClr val="tx1"/>
          </a:solidFill>
          <a:latin typeface="+mn-lt"/>
          <a:ea typeface="+mn-ea"/>
        </a:defRPr>
      </a:lvl7pPr>
      <a:lvl8pPr marL="3444875" indent="-184150" algn="l" defTabSz="1314450" rtl="0" eaLnBrk="1" fontAlgn="base" hangingPunct="1">
        <a:spcBef>
          <a:spcPct val="50000"/>
        </a:spcBef>
        <a:spcAft>
          <a:spcPct val="0"/>
        </a:spcAft>
        <a:buClr>
          <a:srgbClr val="404040"/>
        </a:buClr>
        <a:buFont typeface="Times" charset="0"/>
        <a:buChar char="•"/>
        <a:defRPr sz="1400">
          <a:solidFill>
            <a:schemeClr val="tx1"/>
          </a:solidFill>
          <a:latin typeface="+mn-lt"/>
          <a:ea typeface="+mn-ea"/>
        </a:defRPr>
      </a:lvl8pPr>
      <a:lvl9pPr marL="3902075" indent="-184150" algn="l" defTabSz="1314450" rtl="0" eaLnBrk="1" fontAlgn="base" hangingPunct="1">
        <a:spcBef>
          <a:spcPct val="50000"/>
        </a:spcBef>
        <a:spcAft>
          <a:spcPct val="0"/>
        </a:spcAft>
        <a:buClr>
          <a:srgbClr val="404040"/>
        </a:buClr>
        <a:buFont typeface="Times" charset="0"/>
        <a:buChar char="•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e3xfCgelYK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3012DD-E87E-6745-A29C-52990CFD7E4A}" type="slidenum">
              <a:rPr lang="nb-NO"/>
              <a:pPr>
                <a:defRPr/>
              </a:pPr>
              <a:t>0</a:t>
            </a:fld>
            <a:endParaRPr lang="nb-NO">
              <a:latin typeface="Times" charset="0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2790825"/>
            <a:ext cx="10225087" cy="1439863"/>
          </a:xfrm>
        </p:spPr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Psykologisk førstehjelp</a:t>
            </a:r>
            <a:br>
              <a:rPr lang="nb-NO" dirty="0">
                <a:cs typeface="+mj-cs"/>
              </a:rPr>
            </a:br>
            <a:r>
              <a:rPr lang="nb-NO" dirty="0">
                <a:cs typeface="+mj-cs"/>
              </a:rPr>
              <a:t> - å snakke vennlig til seg selv og andre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3163" y="4662488"/>
            <a:ext cx="10225087" cy="1755775"/>
          </a:xfrm>
        </p:spPr>
        <p:txBody>
          <a:bodyPr/>
          <a:lstStyle/>
          <a:p>
            <a:pPr>
              <a:defRPr/>
            </a:pPr>
            <a:r>
              <a:rPr lang="nb-NO" sz="2200" dirty="0">
                <a:cs typeface="+mn-cs"/>
              </a:rPr>
              <a:t>Solfrid Raknes, psykologspesialist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3012DD-E87E-6745-A29C-52990CFD7E4A}" type="slidenum">
              <a:rPr lang="nb-NO"/>
              <a:pPr>
                <a:defRPr/>
              </a:pPr>
              <a:t>1</a:t>
            </a:fld>
            <a:endParaRPr lang="nb-NO">
              <a:latin typeface="Times" charset="0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2790825"/>
            <a:ext cx="10225087" cy="1439863"/>
          </a:xfrm>
        </p:spPr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Time 1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3163" y="4662488"/>
            <a:ext cx="10225087" cy="1755775"/>
          </a:xfrm>
        </p:spPr>
        <p:txBody>
          <a:bodyPr/>
          <a:lstStyle/>
          <a:p>
            <a:pPr>
              <a:defRPr/>
            </a:pPr>
            <a:r>
              <a:rPr lang="nb-NO" sz="2200" dirty="0">
                <a:cs typeface="+mn-cs"/>
              </a:rPr>
              <a:t>FØLELSER</a:t>
            </a:r>
          </a:p>
        </p:txBody>
      </p:sp>
    </p:spTree>
    <p:extLst>
      <p:ext uri="{BB962C8B-B14F-4D97-AF65-F5344CB8AC3E}">
        <p14:creationId xmlns:p14="http://schemas.microsoft.com/office/powerpoint/2010/main" val="40273315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>
                <a:cs typeface="+mj-cs"/>
              </a:rPr>
              <a:t>Hva skal vi lære i dag?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nb-NO" sz="3400" dirty="0">
                <a:cs typeface="+mn-cs"/>
              </a:rPr>
              <a:t>Om følelser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3400" dirty="0">
                <a:cs typeface="+mn-cs"/>
              </a:rPr>
              <a:t>Om røde og grønne tanker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3400" dirty="0">
                <a:cs typeface="+mn-cs"/>
              </a:rPr>
              <a:t>Hjelpehånden -  et ryddesystem 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3400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nb-NO" sz="3400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nb-NO" sz="3400" dirty="0">
              <a:cs typeface="+mn-cs"/>
            </a:endParaRPr>
          </a:p>
        </p:txBody>
      </p:sp>
      <p:pic>
        <p:nvPicPr>
          <p:cNvPr id="8" name="Plassholder for innhold 3" descr="hjelpbilde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581" b="-405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008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hjelpe seg selv</a:t>
            </a:r>
          </a:p>
        </p:txBody>
      </p:sp>
      <p:pic>
        <p:nvPicPr>
          <p:cNvPr id="6" name="Plassholder for innhold 5" descr="redd for å lese.pdf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8" r="8748"/>
          <a:stretch>
            <a:fillRect/>
          </a:stretch>
        </p:blipFill>
        <p:spPr/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Les s 8 – 13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22683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>
                <a:cs typeface="+mj-cs"/>
              </a:rPr>
              <a:t>Følelser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4000" dirty="0">
                <a:cs typeface="+mn-cs"/>
              </a:rPr>
              <a:t>Hvilke følelser har vi?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Hva er bra med at vi har følelser?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Hva er bra med å kunne bli sint?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Hva er bra med å kunne bli redd?</a:t>
            </a:r>
          </a:p>
          <a:p>
            <a:pPr eaLnBrk="1" hangingPunct="1">
              <a:defRPr/>
            </a:pPr>
            <a:endParaRPr lang="nb-NO" sz="4000" dirty="0">
              <a:cs typeface="+mn-cs"/>
            </a:endParaRPr>
          </a:p>
        </p:txBody>
      </p:sp>
      <p:pic>
        <p:nvPicPr>
          <p:cNvPr id="8" name="Plassholder for innhold 5" descr="Snillifullfart_03.tif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602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 film</a:t>
            </a:r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42925" b="-42925"/>
          <a:stretch>
            <a:fillRect/>
          </a:stretch>
        </p:blipFill>
        <p:spPr/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Se filmen frykt og røde og grønne tanker</a:t>
            </a:r>
          </a:p>
          <a:p>
            <a:r>
              <a:rPr lang="nb-NO" dirty="0">
                <a:hlinkClick r:id="rId4"/>
              </a:rPr>
              <a:t>https://www.youtube.com/watch?v=e3xfCgelYKE</a:t>
            </a:r>
            <a:endParaRPr lang="nb-NO" dirty="0"/>
          </a:p>
          <a:p>
            <a:r>
              <a:rPr lang="nb-NO" dirty="0"/>
              <a:t>Hva skjedde i filmen? </a:t>
            </a:r>
          </a:p>
          <a:p>
            <a:pPr lvl="1"/>
            <a:r>
              <a:rPr lang="nb-NO" dirty="0"/>
              <a:t>hva følte gutten?</a:t>
            </a:r>
          </a:p>
          <a:p>
            <a:pPr lvl="1"/>
            <a:r>
              <a:rPr lang="nb-NO" dirty="0"/>
              <a:t>Hva tenkte han?</a:t>
            </a:r>
          </a:p>
          <a:p>
            <a:pPr lvl="1"/>
            <a:r>
              <a:rPr lang="nb-NO" dirty="0"/>
              <a:t>Hva fikk de røde tankene ham til å føle?</a:t>
            </a:r>
          </a:p>
          <a:p>
            <a:pPr lvl="1"/>
            <a:r>
              <a:rPr lang="nb-NO" dirty="0"/>
              <a:t>Hvilke tanker trodde gutten mest på?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207458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Hjelpehånda: Et ryddesystem for å sortere når følelsene er sterke</a:t>
            </a:r>
          </a:p>
        </p:txBody>
      </p:sp>
      <p:pic>
        <p:nvPicPr>
          <p:cNvPr id="5" name="Plassholder for innhold 4" descr="(HJELPEHAND)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42" r="-33642"/>
          <a:stretch>
            <a:fillRect/>
          </a:stretch>
        </p:blipFill>
        <p:spPr/>
      </p:pic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0B102B-87DD-B44E-8B59-72D7E1C375BE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1239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>
                <a:cs typeface="+mj-cs"/>
              </a:rPr>
              <a:t>Følelser sitter i kroppen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4000" dirty="0">
                <a:cs typeface="+mn-cs"/>
              </a:rPr>
              <a:t>Følelser merkes i kroppen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Hva kjenner du i din kropp når du er redd?</a:t>
            </a:r>
          </a:p>
          <a:p>
            <a:pPr eaLnBrk="1" hangingPunct="1">
              <a:defRPr/>
            </a:pPr>
            <a:endParaRPr lang="nb-NO" sz="4000" dirty="0">
              <a:cs typeface="+mn-cs"/>
            </a:endParaRPr>
          </a:p>
        </p:txBody>
      </p:sp>
      <p:pic>
        <p:nvPicPr>
          <p:cNvPr id="19461" name="Picture 5" descr="redsel i kroppen.pdf                                           00130D41Macintosh HD                   C06AB51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5241" y="3035441"/>
            <a:ext cx="5418005" cy="5420431"/>
          </a:xfrm>
        </p:spPr>
      </p:pic>
    </p:spTree>
    <p:extLst>
      <p:ext uri="{BB962C8B-B14F-4D97-AF65-F5344CB8AC3E}">
        <p14:creationId xmlns:p14="http://schemas.microsoft.com/office/powerpoint/2010/main" val="4155950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>
                <a:cs typeface="+mj-cs"/>
              </a:rPr>
              <a:t>Følelsesstyrke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nb-NO" sz="4000" dirty="0">
                <a:cs typeface="+mn-cs"/>
              </a:rPr>
              <a:t>Les s 14 - 17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4000" dirty="0">
                <a:cs typeface="+mn-cs"/>
              </a:rPr>
              <a:t>Følelser kommer i ulik styrke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4000" dirty="0">
                <a:cs typeface="+mn-cs"/>
              </a:rPr>
              <a:t>LEK: Tipp følelse og styrke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4000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nb-NO" sz="4000" dirty="0">
              <a:cs typeface="+mn-cs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nb-NO" sz="4000" dirty="0">
              <a:cs typeface="+mn-cs"/>
            </a:endParaRPr>
          </a:p>
        </p:txBody>
      </p:sp>
      <p:pic>
        <p:nvPicPr>
          <p:cNvPr id="18437" name="Picture 5" descr="kjensletermometer.pdf                                          00130D41Macintosh HD                   C06AB51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5241" y="3035441"/>
            <a:ext cx="5418005" cy="5420431"/>
          </a:xfrm>
        </p:spPr>
      </p:pic>
    </p:spTree>
    <p:extLst>
      <p:ext uri="{BB962C8B-B14F-4D97-AF65-F5344CB8AC3E}">
        <p14:creationId xmlns:p14="http://schemas.microsoft.com/office/powerpoint/2010/main" val="154476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Hjemmeoppgave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Snakk med noen av de hjemme om en følelse du og den du snakker med har hatt, og hvordan den kjentes i kroppen. 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  <p:pic>
        <p:nvPicPr>
          <p:cNvPr id="6" name="Plassholder for innhold 5" descr="Snillifullfart_03.tif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07" r="540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00702626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>
                <a:cs typeface="+mj-cs"/>
              </a:rPr>
              <a:t>Grønn</a:t>
            </a:r>
            <a:r>
              <a:rPr lang="nb-NO">
                <a:cs typeface="+mj-cs"/>
              </a:rPr>
              <a:t>, trygg og glad!</a:t>
            </a:r>
          </a:p>
        </p:txBody>
      </p:sp>
      <p:pic>
        <p:nvPicPr>
          <p:cNvPr id="48132" name="Picture 4" descr="230908 Grøn 1.0.pdf                                            00130D41Macintosh HD                   C06AB517: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4571" y="2240444"/>
            <a:ext cx="9662110" cy="6838777"/>
          </a:xfrm>
        </p:spPr>
      </p:pic>
    </p:spTree>
    <p:extLst>
      <p:ext uri="{BB962C8B-B14F-4D97-AF65-F5344CB8AC3E}">
        <p14:creationId xmlns:p14="http://schemas.microsoft.com/office/powerpoint/2010/main" val="3071534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3012DD-E87E-6745-A29C-52990CFD7E4A}" type="slidenum">
              <a:rPr lang="nb-NO"/>
              <a:pPr>
                <a:defRPr/>
              </a:pPr>
              <a:t>11</a:t>
            </a:fld>
            <a:endParaRPr lang="nb-NO">
              <a:latin typeface="Times" charset="0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2790825"/>
            <a:ext cx="10225087" cy="1439863"/>
          </a:xfrm>
        </p:spPr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Time 2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3163" y="4662488"/>
            <a:ext cx="10225087" cy="1755775"/>
          </a:xfrm>
        </p:spPr>
        <p:txBody>
          <a:bodyPr/>
          <a:lstStyle/>
          <a:p>
            <a:pPr>
              <a:defRPr/>
            </a:pPr>
            <a:r>
              <a:rPr lang="nb-NO" sz="2200" dirty="0">
                <a:cs typeface="+mn-cs"/>
              </a:rPr>
              <a:t>TANKEKRAFT</a:t>
            </a:r>
          </a:p>
        </p:txBody>
      </p:sp>
    </p:spTree>
    <p:extLst>
      <p:ext uri="{BB962C8B-B14F-4D97-AF65-F5344CB8AC3E}">
        <p14:creationId xmlns:p14="http://schemas.microsoft.com/office/powerpoint/2010/main" val="402733153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>
                <a:cs typeface="+mj-cs"/>
              </a:rPr>
              <a:t>Hva skal vi lære i dag?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sz="3600" dirty="0"/>
              <a:t>Det du tenker, avgjør hva du føler og får lyst til å gjøre</a:t>
            </a:r>
          </a:p>
          <a:p>
            <a:pPr>
              <a:lnSpc>
                <a:spcPct val="90000"/>
              </a:lnSpc>
              <a:defRPr/>
            </a:pPr>
            <a:r>
              <a:rPr lang="nb-NO" sz="3400" dirty="0"/>
              <a:t>Om røde og grønne tanker</a:t>
            </a:r>
          </a:p>
          <a:p>
            <a:pPr>
              <a:lnSpc>
                <a:spcPct val="90000"/>
              </a:lnSpc>
              <a:defRPr/>
            </a:pPr>
            <a:r>
              <a:rPr lang="nb-NO" sz="3400" dirty="0"/>
              <a:t>Hjelpehånden -  et ryddesystem </a:t>
            </a:r>
          </a:p>
          <a:p>
            <a:pPr eaLnBrk="1" hangingPunct="1">
              <a:lnSpc>
                <a:spcPct val="90000"/>
              </a:lnSpc>
              <a:defRPr/>
            </a:pPr>
            <a:endParaRPr lang="nb-NO" sz="3400" dirty="0"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nb-NO" sz="3400" dirty="0">
              <a:cs typeface="+mn-cs"/>
            </a:endParaRPr>
          </a:p>
        </p:txBody>
      </p:sp>
      <p:pic>
        <p:nvPicPr>
          <p:cNvPr id="8" name="Plassholder for innhold 3" descr="hjelpbilde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581" b="-405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076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>
                <a:cs typeface="+mj-cs"/>
              </a:rPr>
              <a:t>Tankekraft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nb-NO" sz="4000" dirty="0"/>
              <a:t>Les s 19 – 23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Hva forklarer hvorfor guttene reagerer forskjellig?</a:t>
            </a:r>
          </a:p>
        </p:txBody>
      </p:sp>
      <p:pic>
        <p:nvPicPr>
          <p:cNvPr id="20485" name="Picture 5" descr="Hundetankar.jpg                                                00130A68Macintosh HD                   C06AB51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2650" y="2818624"/>
            <a:ext cx="5323190" cy="5854065"/>
          </a:xfrm>
        </p:spPr>
      </p:pic>
    </p:spTree>
    <p:extLst>
      <p:ext uri="{BB962C8B-B14F-4D97-AF65-F5344CB8AC3E}">
        <p14:creationId xmlns:p14="http://schemas.microsoft.com/office/powerpoint/2010/main" val="1740476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74725" y="866775"/>
            <a:ext cx="11053763" cy="1627188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 err="1">
                <a:cs typeface="+mj-cs"/>
              </a:rPr>
              <a:t>Rødtanker</a:t>
            </a:r>
            <a:endParaRPr lang="nb-NO" sz="4000" dirty="0">
              <a:cs typeface="+mj-cs"/>
            </a:endParaRP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610350" y="2819400"/>
            <a:ext cx="5418138" cy="585311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nb-NO" sz="4000" dirty="0">
                <a:cs typeface="+mn-cs"/>
              </a:rPr>
              <a:t>Tanker som gjør at vi blir mer redd, flau, usikre eller lei oss enn vi har bruk for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4000" dirty="0">
                <a:cs typeface="+mn-cs"/>
              </a:rPr>
              <a:t>Tanker som gjør situasjonen mer vanskelig </a:t>
            </a:r>
          </a:p>
        </p:txBody>
      </p:sp>
      <p:pic>
        <p:nvPicPr>
          <p:cNvPr id="24581" name="Picture 5" descr="230908 Raud 1.0.pdf                                            00130D41Macintosh HD                   C06AB51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4725" y="3827463"/>
            <a:ext cx="5418138" cy="3835400"/>
          </a:xfrm>
        </p:spPr>
      </p:pic>
    </p:spTree>
    <p:extLst>
      <p:ext uri="{BB962C8B-B14F-4D97-AF65-F5344CB8AC3E}">
        <p14:creationId xmlns:p14="http://schemas.microsoft.com/office/powerpoint/2010/main" val="195516359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74725" y="866775"/>
            <a:ext cx="11053763" cy="1627188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>
                <a:cs typeface="+mj-cs"/>
              </a:rPr>
              <a:t>Grønntanker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501606" y="1133972"/>
            <a:ext cx="5526882" cy="7538542"/>
          </a:xfrm>
        </p:spPr>
        <p:txBody>
          <a:bodyPr/>
          <a:lstStyle/>
          <a:p>
            <a:pPr marL="0" indent="0" eaLnBrk="1" hangingPunct="1">
              <a:buFont typeface="Wingdings 2" charset="0"/>
              <a:buNone/>
              <a:defRPr/>
            </a:pPr>
            <a:r>
              <a:rPr lang="nb-NO" sz="4000" dirty="0">
                <a:cs typeface="+mn-cs"/>
              </a:rPr>
              <a:t>= Hjelpsomme tanker</a:t>
            </a:r>
          </a:p>
          <a:p>
            <a:pPr marL="0" indent="0" eaLnBrk="1" hangingPunct="1">
              <a:buFont typeface="Wingdings 2" charset="0"/>
              <a:buNone/>
              <a:defRPr/>
            </a:pPr>
            <a:r>
              <a:rPr lang="nb-NO" sz="4000" dirty="0">
                <a:cs typeface="+mn-cs"/>
              </a:rPr>
              <a:t>Tanker som…</a:t>
            </a:r>
          </a:p>
          <a:p>
            <a:pPr lvl="1">
              <a:defRPr/>
            </a:pPr>
            <a:r>
              <a:rPr lang="nb-NO" sz="3800" dirty="0">
                <a:cs typeface="+mn-cs"/>
              </a:rPr>
              <a:t>Gjør deg trygg og glad</a:t>
            </a:r>
          </a:p>
          <a:p>
            <a:pPr lvl="1">
              <a:defRPr/>
            </a:pPr>
            <a:r>
              <a:rPr lang="nb-NO" sz="3800" dirty="0"/>
              <a:t>Gjør deg mer selvsikker og omsorgsfull</a:t>
            </a:r>
          </a:p>
          <a:p>
            <a:pPr lvl="1">
              <a:defRPr/>
            </a:pPr>
            <a:r>
              <a:rPr lang="nb-NO" sz="3800" dirty="0"/>
              <a:t>Hjelper deg til å gjøre det du ønsker og få til det du vil</a:t>
            </a:r>
          </a:p>
          <a:p>
            <a:pPr eaLnBrk="1" hangingPunct="1">
              <a:defRPr/>
            </a:pPr>
            <a:endParaRPr lang="nb-NO" sz="4000" dirty="0">
              <a:cs typeface="+mn-cs"/>
            </a:endParaRPr>
          </a:p>
          <a:p>
            <a:pPr eaLnBrk="1" hangingPunct="1">
              <a:defRPr/>
            </a:pPr>
            <a:endParaRPr lang="nb-NO" sz="4000" dirty="0">
              <a:cs typeface="+mn-cs"/>
            </a:endParaRPr>
          </a:p>
          <a:p>
            <a:pPr eaLnBrk="1" hangingPunct="1">
              <a:defRPr/>
            </a:pPr>
            <a:endParaRPr lang="nb-NO" sz="4000" dirty="0">
              <a:cs typeface="+mn-cs"/>
            </a:endParaRPr>
          </a:p>
        </p:txBody>
      </p:sp>
      <p:pic>
        <p:nvPicPr>
          <p:cNvPr id="23557" name="Picture 5" descr="230908 Grøn 1.0.pdf                                            00130D41Macintosh HD                   C06AB517: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4725" y="3827463"/>
            <a:ext cx="5418138" cy="3835400"/>
          </a:xfrm>
        </p:spPr>
      </p:pic>
    </p:spTree>
    <p:extLst>
      <p:ext uri="{BB962C8B-B14F-4D97-AF65-F5344CB8AC3E}">
        <p14:creationId xmlns:p14="http://schemas.microsoft.com/office/powerpoint/2010/main" val="246064536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>
                <a:cs typeface="+mj-cs"/>
              </a:rPr>
              <a:t>Alle har Rødtanker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4000" dirty="0">
                <a:cs typeface="+mn-cs"/>
              </a:rPr>
              <a:t>Les s 25 og 26</a:t>
            </a:r>
          </a:p>
          <a:p>
            <a:pPr eaLnBrk="1" hangingPunct="1">
              <a:defRPr/>
            </a:pPr>
            <a:r>
              <a:rPr lang="nb-NO" sz="4000" dirty="0" err="1">
                <a:cs typeface="+mn-cs"/>
              </a:rPr>
              <a:t>Rødtankene</a:t>
            </a:r>
            <a:r>
              <a:rPr lang="nb-NO" sz="4000" dirty="0">
                <a:cs typeface="+mn-cs"/>
              </a:rPr>
              <a:t> kan være vanskelig å finne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Vær stolt når du finner dem, og spesielt når du tør å si dem høyt til noen du stoler på!</a:t>
            </a:r>
          </a:p>
        </p:txBody>
      </p:sp>
      <p:pic>
        <p:nvPicPr>
          <p:cNvPr id="3" name="Plassholder for innhold 2" descr="fange rød.pdf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451" b="-264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07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Lagkonkurranse</a:t>
            </a:r>
          </a:p>
        </p:txBody>
      </p:sp>
      <p:pic>
        <p:nvPicPr>
          <p:cNvPr id="6" name="Plassholder for innhold 5" descr="grøn er sterkare enn rød.pdf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8" r="8748"/>
          <a:stretch>
            <a:fillRect/>
          </a:stretch>
        </p:blipFill>
        <p:spPr/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Gjennomfør konkurranse i tråd med konkurransereglene!</a:t>
            </a:r>
          </a:p>
          <a:p>
            <a:r>
              <a:rPr lang="nb-NO" dirty="0"/>
              <a:t>Etterpå: </a:t>
            </a:r>
          </a:p>
          <a:p>
            <a:pPr lvl="1"/>
            <a:r>
              <a:rPr lang="nb-NO" dirty="0"/>
              <a:t>Grønntanker rundt seier? </a:t>
            </a:r>
          </a:p>
          <a:p>
            <a:pPr lvl="1"/>
            <a:r>
              <a:rPr lang="nb-NO" dirty="0"/>
              <a:t>Grønntanker rundt tap?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3268314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01E87-5B72-8641-90FB-A3BE5E8B3A6A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  <p:pic>
        <p:nvPicPr>
          <p:cNvPr id="4" name="Bilde 3" descr="(HJELPEHAN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4" y="2216"/>
            <a:ext cx="9145016" cy="914501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181126" y="1854051"/>
            <a:ext cx="237626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Jeg skal ta et straffespark, det er slutten av kampen og det er uavgjort nå…</a:t>
            </a:r>
          </a:p>
        </p:txBody>
      </p:sp>
    </p:spTree>
    <p:extLst>
      <p:ext uri="{BB962C8B-B14F-4D97-AF65-F5344CB8AC3E}">
        <p14:creationId xmlns:p14="http://schemas.microsoft.com/office/powerpoint/2010/main" val="172306703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8958" y="917947"/>
            <a:ext cx="11417424" cy="974725"/>
          </a:xfrm>
        </p:spPr>
        <p:txBody>
          <a:bodyPr/>
          <a:lstStyle/>
          <a:p>
            <a:r>
              <a:rPr lang="nb-NO" sz="3200" dirty="0">
                <a:solidFill>
                  <a:srgbClr val="000000"/>
                </a:solidFill>
              </a:rPr>
              <a:t>H</a:t>
            </a:r>
            <a:r>
              <a:rPr lang="nb-NO" sz="3200" dirty="0"/>
              <a:t>jelpehånden – et ryddesystem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7510" y="2430463"/>
            <a:ext cx="6556078" cy="6696075"/>
          </a:xfrm>
        </p:spPr>
        <p:txBody>
          <a:bodyPr/>
          <a:lstStyle/>
          <a:p>
            <a:r>
              <a:rPr lang="nb-NO" b="1" dirty="0"/>
              <a:t>Hva skjer: </a:t>
            </a:r>
            <a:r>
              <a:rPr lang="nb-NO" dirty="0"/>
              <a:t>Prøv å beskrive situasjonen nøytralt.</a:t>
            </a:r>
          </a:p>
          <a:p>
            <a:r>
              <a:rPr lang="nb-NO" b="1" dirty="0"/>
              <a:t>Følelser: </a:t>
            </a:r>
            <a:r>
              <a:rPr lang="nb-NO" dirty="0"/>
              <a:t>Sett ord på følelse(r), styrke, hva du kjenner i kroppen</a:t>
            </a:r>
          </a:p>
          <a:p>
            <a:r>
              <a:rPr lang="nb-NO" b="1" dirty="0"/>
              <a:t>Rødtanker: </a:t>
            </a:r>
            <a:r>
              <a:rPr lang="nb-NO" dirty="0"/>
              <a:t>Hva tenker du som forsterker vanskelige følelser?</a:t>
            </a:r>
          </a:p>
          <a:p>
            <a:r>
              <a:rPr lang="nb-NO" b="1" dirty="0"/>
              <a:t>Grønntanker: </a:t>
            </a:r>
            <a:r>
              <a:rPr lang="nb-NO" dirty="0"/>
              <a:t>Hva kan være mer hjelpsomt å tenke?</a:t>
            </a:r>
          </a:p>
          <a:p>
            <a:r>
              <a:rPr lang="nb-NO" b="1" dirty="0"/>
              <a:t>Gjøre: </a:t>
            </a:r>
            <a:r>
              <a:rPr lang="nb-NO" dirty="0"/>
              <a:t>Hva kan du gjøre hvis du skal handle utfra grønne tanker?</a:t>
            </a:r>
          </a:p>
          <a:p>
            <a:r>
              <a:rPr lang="nb-NO" b="1" dirty="0"/>
              <a:t>Hjelpere: </a:t>
            </a:r>
            <a:r>
              <a:rPr lang="nb-NO" dirty="0"/>
              <a:t>Hvem kan hjelpe deg og hvordan?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96D948-91C5-8B4E-975F-6ED2CF65E207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  <p:pic>
        <p:nvPicPr>
          <p:cNvPr id="6" name="Plassholder for innhold 5" descr="(HJELPEHAND).pdf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48" r="8748"/>
          <a:stretch>
            <a:fillRect/>
          </a:stretch>
        </p:blipFill>
        <p:spPr>
          <a:xfrm>
            <a:off x="380926" y="3006179"/>
            <a:ext cx="4837810" cy="5472259"/>
          </a:xfrm>
        </p:spPr>
      </p:pic>
    </p:spTree>
    <p:extLst>
      <p:ext uri="{BB962C8B-B14F-4D97-AF65-F5344CB8AC3E}">
        <p14:creationId xmlns:p14="http://schemas.microsoft.com/office/powerpoint/2010/main" val="1676967282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01E87-5B72-8641-90FB-A3BE5E8B3A6A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  <p:pic>
        <p:nvPicPr>
          <p:cNvPr id="4" name="Bilde 3" descr="(HJELPEHAN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4" y="2216"/>
            <a:ext cx="9145016" cy="914501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181126" y="1854051"/>
            <a:ext cx="2376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Snart </a:t>
            </a:r>
            <a:r>
              <a:rPr lang="nb-NO" dirty="0" err="1"/>
              <a:t>uketest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8030366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Hjemmeoppgave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Vis Hjelpehånda du har fylt ut rundt «snart </a:t>
            </a:r>
            <a:r>
              <a:rPr lang="nb-NO" dirty="0" err="1"/>
              <a:t>uketest</a:t>
            </a:r>
            <a:r>
              <a:rPr lang="nb-NO" dirty="0"/>
              <a:t>» til noen av de hjemme, og hør hva de kjenner seg igjen i. 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  <p:pic>
        <p:nvPicPr>
          <p:cNvPr id="6" name="Plassholder for innhold 5" descr="Snillifullfart_03.tif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07" r="540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323931796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>
                <a:cs typeface="+mj-cs"/>
              </a:rPr>
              <a:t>Grønn</a:t>
            </a:r>
            <a:r>
              <a:rPr lang="nb-NO">
                <a:cs typeface="+mj-cs"/>
              </a:rPr>
              <a:t>, trygg og glad!</a:t>
            </a:r>
          </a:p>
        </p:txBody>
      </p:sp>
      <p:pic>
        <p:nvPicPr>
          <p:cNvPr id="48132" name="Picture 4" descr="230908 Grøn 1.0.pdf                                            00130D41Macintosh HD                   C06AB517: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4571" y="2240444"/>
            <a:ext cx="9662110" cy="6838777"/>
          </a:xfrm>
        </p:spPr>
      </p:pic>
    </p:spTree>
    <p:extLst>
      <p:ext uri="{BB962C8B-B14F-4D97-AF65-F5344CB8AC3E}">
        <p14:creationId xmlns:p14="http://schemas.microsoft.com/office/powerpoint/2010/main" val="4216106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3012DD-E87E-6745-A29C-52990CFD7E4A}" type="slidenum">
              <a:rPr lang="nb-NO"/>
              <a:pPr>
                <a:defRPr/>
              </a:pPr>
              <a:t>23</a:t>
            </a:fld>
            <a:endParaRPr lang="nb-NO">
              <a:latin typeface="Times" charset="0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2790825"/>
            <a:ext cx="10225087" cy="1439863"/>
          </a:xfrm>
        </p:spPr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Time 3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3163" y="4662488"/>
            <a:ext cx="10225087" cy="1755775"/>
          </a:xfrm>
        </p:spPr>
        <p:txBody>
          <a:bodyPr/>
          <a:lstStyle/>
          <a:p>
            <a:pPr>
              <a:defRPr/>
            </a:pPr>
            <a:r>
              <a:rPr lang="nb-NO" sz="2200" dirty="0">
                <a:cs typeface="+mn-cs"/>
              </a:rPr>
              <a:t>HVA KAN JEG GJØRE?</a:t>
            </a:r>
          </a:p>
        </p:txBody>
      </p:sp>
    </p:spTree>
    <p:extLst>
      <p:ext uri="{BB962C8B-B14F-4D97-AF65-F5344CB8AC3E}">
        <p14:creationId xmlns:p14="http://schemas.microsoft.com/office/powerpoint/2010/main" val="377487299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Les s 28</a:t>
            </a:r>
          </a:p>
          <a:p>
            <a:r>
              <a:rPr lang="nb-NO" dirty="0"/>
              <a:t>Fyll ut liste over hva du liker å gjøre (s 56 – 57)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  <p:pic>
        <p:nvPicPr>
          <p:cNvPr id="6" name="Plassholder for innhold 5" descr="kjekke aktiviterar.pdf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603" b="-106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16847208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4B244-63A4-AD42-B1D2-46FFFE09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 VI GJØR KAN PÅVIRKE HVA VI FØLER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D9C70CF-3ADE-C54E-80BE-B20AAA228A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B8D627C-2D9E-B747-BE4C-DDD939CB0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  <p:pic>
        <p:nvPicPr>
          <p:cNvPr id="6" name="Plassholder for innhold 5" descr="grøn er sterkare enn rød.pdf">
            <a:extLst>
              <a:ext uri="{FF2B5EF4-FFF2-40B4-BE49-F238E27FC236}">
                <a16:creationId xmlns:a16="http://schemas.microsoft.com/office/drawing/2014/main" id="{A480E1E4-2EF0-7440-8778-9FBD8A02F1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8" r="8748"/>
          <a:stretch>
            <a:fillRect/>
          </a:stretch>
        </p:blipFill>
        <p:spPr>
          <a:xfrm>
            <a:off x="1082546" y="2540000"/>
            <a:ext cx="5343784" cy="6477000"/>
          </a:xfrm>
        </p:spPr>
      </p:pic>
    </p:spTree>
    <p:extLst>
      <p:ext uri="{BB962C8B-B14F-4D97-AF65-F5344CB8AC3E}">
        <p14:creationId xmlns:p14="http://schemas.microsoft.com/office/powerpoint/2010/main" val="1042262046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01E87-5B72-8641-90FB-A3BE5E8B3A6A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  <p:pic>
        <p:nvPicPr>
          <p:cNvPr id="4" name="Bilde 3" descr="(HJELPEHAN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4" y="2216"/>
            <a:ext cx="9145016" cy="914501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181126" y="1854051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Ser en venn er lei seg i friminuttet</a:t>
            </a:r>
          </a:p>
        </p:txBody>
      </p:sp>
    </p:spTree>
    <p:extLst>
      <p:ext uri="{BB962C8B-B14F-4D97-AF65-F5344CB8AC3E}">
        <p14:creationId xmlns:p14="http://schemas.microsoft.com/office/powerpoint/2010/main" val="2121201306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68958" y="917947"/>
            <a:ext cx="11417424" cy="974725"/>
          </a:xfrm>
        </p:spPr>
        <p:txBody>
          <a:bodyPr/>
          <a:lstStyle/>
          <a:p>
            <a:r>
              <a:rPr lang="nb-NO" sz="3200" dirty="0">
                <a:solidFill>
                  <a:srgbClr val="000000"/>
                </a:solidFill>
              </a:rPr>
              <a:t>H</a:t>
            </a:r>
            <a:r>
              <a:rPr lang="nb-NO" sz="3200" dirty="0"/>
              <a:t>jelpehånden – et ryddesystem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7510" y="2430463"/>
            <a:ext cx="6556078" cy="6696075"/>
          </a:xfrm>
        </p:spPr>
        <p:txBody>
          <a:bodyPr/>
          <a:lstStyle/>
          <a:p>
            <a:r>
              <a:rPr lang="nb-NO" b="1" dirty="0"/>
              <a:t>Hva skjer: </a:t>
            </a:r>
            <a:r>
              <a:rPr lang="nb-NO" dirty="0"/>
              <a:t>Prøv å beskrive situasjonen nøytralt.</a:t>
            </a:r>
          </a:p>
          <a:p>
            <a:r>
              <a:rPr lang="nb-NO" b="1" dirty="0"/>
              <a:t>Følelser: </a:t>
            </a:r>
            <a:r>
              <a:rPr lang="nb-NO" dirty="0"/>
              <a:t>Sett ord på følelse(r), styrke, hva du kjenner i kroppen</a:t>
            </a:r>
          </a:p>
          <a:p>
            <a:r>
              <a:rPr lang="nb-NO" b="1" dirty="0"/>
              <a:t>Rødtanker: </a:t>
            </a:r>
            <a:r>
              <a:rPr lang="nb-NO" dirty="0"/>
              <a:t>Hva tenker du som forsterker vanskelige følelser?</a:t>
            </a:r>
          </a:p>
          <a:p>
            <a:r>
              <a:rPr lang="nb-NO" b="1" dirty="0"/>
              <a:t>Grønntanker: </a:t>
            </a:r>
            <a:r>
              <a:rPr lang="nb-NO" dirty="0"/>
              <a:t>Hva kan være mer hjelpsomt å tenke?</a:t>
            </a:r>
          </a:p>
          <a:p>
            <a:r>
              <a:rPr lang="nb-NO" b="1" dirty="0"/>
              <a:t>Gjøre: </a:t>
            </a:r>
            <a:r>
              <a:rPr lang="nb-NO" dirty="0"/>
              <a:t>Hva kan du gjøre hvis du skal handle utfra grønne tanker?</a:t>
            </a:r>
          </a:p>
          <a:p>
            <a:r>
              <a:rPr lang="nb-NO" b="1" dirty="0"/>
              <a:t>Hjelpere: </a:t>
            </a:r>
            <a:r>
              <a:rPr lang="nb-NO" dirty="0"/>
              <a:t>Hvem kan hjelpe deg og hvordan?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96D948-91C5-8B4E-975F-6ED2CF65E207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  <p:pic>
        <p:nvPicPr>
          <p:cNvPr id="6" name="Plassholder for innhold 5" descr="(HJELPEHAND).pdf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48" r="8748"/>
          <a:stretch>
            <a:fillRect/>
          </a:stretch>
        </p:blipFill>
        <p:spPr>
          <a:xfrm>
            <a:off x="380926" y="3006179"/>
            <a:ext cx="4837810" cy="5472259"/>
          </a:xfrm>
        </p:spPr>
      </p:pic>
    </p:spTree>
    <p:extLst>
      <p:ext uri="{BB962C8B-B14F-4D97-AF65-F5344CB8AC3E}">
        <p14:creationId xmlns:p14="http://schemas.microsoft.com/office/powerpoint/2010/main" val="1372678108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01E87-5B72-8641-90FB-A3BE5E8B3A6A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  <p:pic>
        <p:nvPicPr>
          <p:cNvPr id="4" name="Bilde 3" descr="(HJELPEHAN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4" y="2216"/>
            <a:ext cx="9145016" cy="914501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2181126" y="1854051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En gang jeg var veldig lei meg </a:t>
            </a:r>
          </a:p>
        </p:txBody>
      </p:sp>
    </p:spTree>
    <p:extLst>
      <p:ext uri="{BB962C8B-B14F-4D97-AF65-F5344CB8AC3E}">
        <p14:creationId xmlns:p14="http://schemas.microsoft.com/office/powerpoint/2010/main" val="336491439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HJEMMEOPPGAVE</a:t>
            </a:r>
          </a:p>
        </p:txBody>
      </p:sp>
      <p:pic>
        <p:nvPicPr>
          <p:cNvPr id="6" name="Plassholder for innhold 5" descr="klemme.pdf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9" r="20849"/>
          <a:stretch>
            <a:fillRect/>
          </a:stretch>
        </p:blipFill>
        <p:spPr/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Vis hjelpehånden du har fylt ut til noen hjemme. </a:t>
            </a:r>
          </a:p>
          <a:p>
            <a:r>
              <a:rPr lang="nb-NO" dirty="0"/>
              <a:t>Prøv å få til en samtale om hva som virkelig er god trøst for deg, og også for den du snakker med</a:t>
            </a:r>
          </a:p>
          <a:p>
            <a:r>
              <a:rPr lang="nb-NO" dirty="0"/>
              <a:t>Vis takknemmelighet til noen for noe</a:t>
            </a:r>
          </a:p>
          <a:p>
            <a:r>
              <a:rPr lang="nb-NO" dirty="0"/>
              <a:t>Legg merke til hva som skjer med deg og den andre når du uttrykker din takknemmelighet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0219349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>
                <a:cs typeface="+mj-cs"/>
              </a:rPr>
              <a:t>Grønn</a:t>
            </a:r>
            <a:r>
              <a:rPr lang="nb-NO">
                <a:cs typeface="+mj-cs"/>
              </a:rPr>
              <a:t>, trygg og glad!</a:t>
            </a:r>
          </a:p>
        </p:txBody>
      </p:sp>
      <p:pic>
        <p:nvPicPr>
          <p:cNvPr id="48132" name="Picture 4" descr="230908 Grøn 1.0.pdf                                            00130D41Macintosh HD                   C06AB517: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4571" y="2240444"/>
            <a:ext cx="9662110" cy="6838777"/>
          </a:xfrm>
        </p:spPr>
      </p:pic>
    </p:spTree>
    <p:extLst>
      <p:ext uri="{BB962C8B-B14F-4D97-AF65-F5344CB8AC3E}">
        <p14:creationId xmlns:p14="http://schemas.microsoft.com/office/powerpoint/2010/main" val="4216106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3012DD-E87E-6745-A29C-52990CFD7E4A}" type="slidenum">
              <a:rPr lang="nb-NO"/>
              <a:pPr>
                <a:defRPr/>
              </a:pPr>
              <a:t>31</a:t>
            </a:fld>
            <a:endParaRPr lang="nb-NO">
              <a:latin typeface="Times" charset="0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3163" y="2790825"/>
            <a:ext cx="10225087" cy="1439863"/>
          </a:xfrm>
        </p:spPr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Time 4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3163" y="4662488"/>
            <a:ext cx="10225087" cy="1755775"/>
          </a:xfrm>
        </p:spPr>
        <p:txBody>
          <a:bodyPr/>
          <a:lstStyle/>
          <a:p>
            <a:pPr>
              <a:defRPr/>
            </a:pPr>
            <a:r>
              <a:rPr lang="nb-NO" sz="2200" dirty="0">
                <a:cs typeface="+mn-cs"/>
              </a:rPr>
              <a:t>HVEM KAN HJELPE MEG</a:t>
            </a:r>
          </a:p>
        </p:txBody>
      </p:sp>
    </p:spTree>
    <p:extLst>
      <p:ext uri="{BB962C8B-B14F-4D97-AF65-F5344CB8AC3E}">
        <p14:creationId xmlns:p14="http://schemas.microsoft.com/office/powerpoint/2010/main" val="1634556839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01E87-5B72-8641-90FB-A3BE5E8B3A6A}" type="slidenum">
              <a:rPr lang="nb-NO" smtClean="0"/>
              <a:pPr>
                <a:defRPr/>
              </a:pPr>
              <a:t>32</a:t>
            </a:fld>
            <a:endParaRPr lang="nb-NO"/>
          </a:p>
        </p:txBody>
      </p:sp>
      <p:pic>
        <p:nvPicPr>
          <p:cNvPr id="4" name="Bilde 3" descr="(HJELPEHAN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4" y="2216"/>
            <a:ext cx="9145016" cy="914501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7797750" y="557907"/>
            <a:ext cx="46085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PUGG DEN UTENATT!</a:t>
            </a:r>
          </a:p>
        </p:txBody>
      </p:sp>
    </p:spTree>
    <p:extLst>
      <p:ext uri="{BB962C8B-B14F-4D97-AF65-F5344CB8AC3E}">
        <p14:creationId xmlns:p14="http://schemas.microsoft.com/office/powerpoint/2010/main" val="1117635377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 film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0B102B-87DD-B44E-8B59-72D7E1C375BE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  <p:pic>
        <p:nvPicPr>
          <p:cNvPr id="9" name="Plassholder for innhold 8" descr="roaldheltalene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42" r="-54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7546231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>
                <a:cs typeface="+mj-cs"/>
              </a:rPr>
              <a:t>Hvem kan hjelpe deg?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4000" dirty="0">
                <a:cs typeface="+mn-cs"/>
              </a:rPr>
              <a:t>Les s 30 – 31</a:t>
            </a:r>
          </a:p>
          <a:p>
            <a:pPr eaLnBrk="1" hangingPunct="1">
              <a:defRPr/>
            </a:pPr>
            <a:r>
              <a:rPr lang="nb-NO" sz="4000" dirty="0">
                <a:cs typeface="+mn-cs"/>
              </a:rPr>
              <a:t>Fyll ut s 58 - 59</a:t>
            </a:r>
          </a:p>
        </p:txBody>
      </p:sp>
      <p:pic>
        <p:nvPicPr>
          <p:cNvPr id="3" name="Plassholder for innhold 2" descr="støttelag.pdf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3" r="172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6007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 descr="230908 Grøn 1.0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3" r="20813"/>
          <a:stretch>
            <a:fillRect/>
          </a:stretch>
        </p:blipFill>
        <p:spPr/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nb-NO" sz="3600" dirty="0"/>
              <a:t>Lukk øynene og tenk på en person du er veldig glad i. Tenk på noe gøy dere gjør sammen. </a:t>
            </a:r>
          </a:p>
          <a:p>
            <a:pPr lvl="0"/>
            <a:r>
              <a:rPr lang="nb-NO" sz="3600" dirty="0"/>
              <a:t>Hvilken følelse får du? </a:t>
            </a:r>
          </a:p>
          <a:p>
            <a:pPr lvl="0"/>
            <a:r>
              <a:rPr lang="nb-NO" sz="3600" dirty="0"/>
              <a:t>Hva kjenner du i kroppen?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408498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01E87-5B72-8641-90FB-A3BE5E8B3A6A}" type="slidenum">
              <a:rPr lang="nb-NO" smtClean="0"/>
              <a:pPr>
                <a:defRPr/>
              </a:pPr>
              <a:t>36</a:t>
            </a:fld>
            <a:endParaRPr lang="nb-NO"/>
          </a:p>
        </p:txBody>
      </p:sp>
      <p:pic>
        <p:nvPicPr>
          <p:cNvPr id="4" name="Bilde 3" descr="(HJELPEHAN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4" y="2216"/>
            <a:ext cx="9145016" cy="9145016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4845422" y="1349995"/>
            <a:ext cx="1944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Sint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5637510" y="1710035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2469158" y="2070075"/>
            <a:ext cx="1846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749078" y="1998067"/>
            <a:ext cx="2952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Beskriv en gang du gjorde noe dumt mens du var sint</a:t>
            </a:r>
          </a:p>
        </p:txBody>
      </p:sp>
    </p:spTree>
    <p:extLst>
      <p:ext uri="{BB962C8B-B14F-4D97-AF65-F5344CB8AC3E}">
        <p14:creationId xmlns:p14="http://schemas.microsoft.com/office/powerpoint/2010/main" val="578454267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Løft hverandre med komplimenter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  <a:defRPr/>
            </a:pPr>
            <a:r>
              <a:rPr lang="nb-NO" dirty="0">
                <a:cs typeface="+mn-cs"/>
              </a:rPr>
              <a:t>Finn komplimenter du tror XX blir glad for</a:t>
            </a:r>
          </a:p>
          <a:p>
            <a:pPr marL="514350" indent="-514350">
              <a:buAutoNum type="arabicPeriod"/>
              <a:defRPr/>
            </a:pPr>
            <a:r>
              <a:rPr lang="nb-NO" dirty="0">
                <a:cs typeface="+mn-cs"/>
              </a:rPr>
              <a:t>Skriv dem opp – men hold det hemmelig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1905A-83C9-3144-B62D-16023055ED6F}" type="slidenum">
              <a:rPr lang="nb-NO"/>
              <a:pPr>
                <a:defRPr/>
              </a:pPr>
              <a:t>37</a:t>
            </a:fld>
            <a:endParaRPr lang="nb-NO"/>
          </a:p>
        </p:txBody>
      </p:sp>
      <p:pic>
        <p:nvPicPr>
          <p:cNvPr id="6" name="Plassholder for innhold 5" descr="klemme.pd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4" r="15434"/>
          <a:stretch>
            <a:fillRect/>
          </a:stretch>
        </p:blipFill>
        <p:spPr>
          <a:xfrm>
            <a:off x="7194031" y="2430115"/>
            <a:ext cx="5809182" cy="5937941"/>
          </a:xfrm>
        </p:spPr>
      </p:pic>
    </p:spTree>
    <p:extLst>
      <p:ext uri="{BB962C8B-B14F-4D97-AF65-F5344CB8AC3E}">
        <p14:creationId xmlns:p14="http://schemas.microsoft.com/office/powerpoint/2010/main" val="3253096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+mj-cs"/>
              </a:rPr>
              <a:t>Løft hverandre med komplimenter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  <a:defRPr/>
            </a:pPr>
            <a:r>
              <a:rPr lang="nb-NO" dirty="0">
                <a:cs typeface="+mn-cs"/>
              </a:rPr>
              <a:t>Øv på å ta imot og gi komplimenter</a:t>
            </a:r>
          </a:p>
          <a:p>
            <a:pPr marL="1060450" lvl="1" indent="-514350">
              <a:buAutoNum type="arabicPeriod"/>
              <a:defRPr/>
            </a:pPr>
            <a:r>
              <a:rPr lang="nb-NO" dirty="0">
                <a:cs typeface="+mn-cs"/>
              </a:rPr>
              <a:t>Øyekontakt</a:t>
            </a:r>
          </a:p>
          <a:p>
            <a:pPr marL="1060450" lvl="1" indent="-514350">
              <a:buAutoNum type="arabicPeriod"/>
              <a:defRPr/>
            </a:pPr>
            <a:r>
              <a:rPr lang="nb-NO" dirty="0">
                <a:cs typeface="+mn-cs"/>
              </a:rPr>
              <a:t>Kroppsholdning</a:t>
            </a:r>
          </a:p>
          <a:p>
            <a:pPr marL="0" indent="0">
              <a:buNone/>
              <a:defRPr/>
            </a:pPr>
            <a:endParaRPr lang="nb-NO" dirty="0">
              <a:cs typeface="+mn-cs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1905A-83C9-3144-B62D-16023055ED6F}" type="slidenum">
              <a:rPr lang="nb-NO"/>
              <a:pPr>
                <a:defRPr/>
              </a:pPr>
              <a:t>38</a:t>
            </a:fld>
            <a:endParaRPr lang="nb-NO"/>
          </a:p>
        </p:txBody>
      </p:sp>
      <p:pic>
        <p:nvPicPr>
          <p:cNvPr id="6" name="Plassholder for innhold 5" descr="klemme.pd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4" r="15434"/>
          <a:stretch>
            <a:fillRect/>
          </a:stretch>
        </p:blipFill>
        <p:spPr>
          <a:xfrm>
            <a:off x="7194031" y="2430115"/>
            <a:ext cx="5809182" cy="5937941"/>
          </a:xfrm>
        </p:spPr>
      </p:pic>
    </p:spTree>
    <p:extLst>
      <p:ext uri="{BB962C8B-B14F-4D97-AF65-F5344CB8AC3E}">
        <p14:creationId xmlns:p14="http://schemas.microsoft.com/office/powerpoint/2010/main" val="3366430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Hjemmeoppgave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Undersøk hva som skjer hvis du gir komplimenter til venner og de hjemme. </a:t>
            </a:r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49CD7F-E2B4-2F4C-869C-2B102D7F282C}" type="slidenum">
              <a:rPr lang="nb-NO" smtClean="0"/>
              <a:pPr>
                <a:defRPr/>
              </a:pPr>
              <a:t>39</a:t>
            </a:fld>
            <a:endParaRPr lang="nb-NO"/>
          </a:p>
        </p:txBody>
      </p:sp>
      <p:pic>
        <p:nvPicPr>
          <p:cNvPr id="6" name="Plassholder for innhold 5" descr="Snillifullfart_03.tif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07" r="540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323931796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>
                <a:cs typeface="+mj-cs"/>
              </a:rPr>
              <a:t>Grønn</a:t>
            </a:r>
            <a:r>
              <a:rPr lang="nb-NO">
                <a:cs typeface="+mj-cs"/>
              </a:rPr>
              <a:t>, trygg og glad!</a:t>
            </a:r>
          </a:p>
        </p:txBody>
      </p:sp>
      <p:pic>
        <p:nvPicPr>
          <p:cNvPr id="48132" name="Picture 4" descr="230908 Grøn 1.0.pdf                                            00130D41Macintosh HD                   C06AB517: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4571" y="2240444"/>
            <a:ext cx="9662110" cy="6838777"/>
          </a:xfrm>
        </p:spPr>
      </p:pic>
    </p:spTree>
    <p:extLst>
      <p:ext uri="{BB962C8B-B14F-4D97-AF65-F5344CB8AC3E}">
        <p14:creationId xmlns:p14="http://schemas.microsoft.com/office/powerpoint/2010/main" val="1066569535"/>
      </p:ext>
    </p:extLst>
  </p:cSld>
  <p:clrMapOvr>
    <a:masterClrMapping/>
  </p:clrMapOvr>
</p:sld>
</file>

<file path=ppt/theme/theme1.xml><?xml version="1.0" encoding="utf-8"?>
<a:theme xmlns:a="http://schemas.openxmlformats.org/drawingml/2006/main" name="mal_psyk1hjelp_forslag2-2">
  <a:themeElements>
    <a:clrScheme name="">
      <a:dk1>
        <a:srgbClr val="000000"/>
      </a:dk1>
      <a:lt1>
        <a:srgbClr val="FFFFFF"/>
      </a:lt1>
      <a:dk2>
        <a:srgbClr val="E89269"/>
      </a:dk2>
      <a:lt2>
        <a:srgbClr val="4F5150"/>
      </a:lt2>
      <a:accent1>
        <a:srgbClr val="FF5009"/>
      </a:accent1>
      <a:accent2>
        <a:srgbClr val="989A99"/>
      </a:accent2>
      <a:accent3>
        <a:srgbClr val="FFFFFF"/>
      </a:accent3>
      <a:accent4>
        <a:srgbClr val="000000"/>
      </a:accent4>
      <a:accent5>
        <a:srgbClr val="FFB3AA"/>
      </a:accent5>
      <a:accent6>
        <a:srgbClr val="898B8A"/>
      </a:accent6>
      <a:hlink>
        <a:srgbClr val="63BDCA"/>
      </a:hlink>
      <a:folHlink>
        <a:srgbClr val="B3D583"/>
      </a:folHlink>
    </a:clrScheme>
    <a:fontScheme name="Psykologisk Forstehjelp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n-NO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bg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n-NO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sykologisk Forstehjelp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kologisk Forstehjel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kologisk Forstehjelp 3">
        <a:dk1>
          <a:srgbClr val="000000"/>
        </a:dk1>
        <a:lt1>
          <a:srgbClr val="FFFFFF"/>
        </a:lt1>
        <a:dk2>
          <a:srgbClr val="000000"/>
        </a:dk2>
        <a:lt2>
          <a:srgbClr val="767878"/>
        </a:lt2>
        <a:accent1>
          <a:srgbClr val="D53D21"/>
        </a:accent1>
        <a:accent2>
          <a:srgbClr val="B3D583"/>
        </a:accent2>
        <a:accent3>
          <a:srgbClr val="FFFFFF"/>
        </a:accent3>
        <a:accent4>
          <a:srgbClr val="000000"/>
        </a:accent4>
        <a:accent5>
          <a:srgbClr val="E7AFAB"/>
        </a:accent5>
        <a:accent6>
          <a:srgbClr val="A2C176"/>
        </a:accent6>
        <a:hlink>
          <a:srgbClr val="64BCBF"/>
        </a:hlink>
        <a:folHlink>
          <a:srgbClr val="6264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sykologisk Forstehjelp 4">
        <a:dk1>
          <a:srgbClr val="000000"/>
        </a:dk1>
        <a:lt1>
          <a:srgbClr val="FFFFFF"/>
        </a:lt1>
        <a:dk2>
          <a:srgbClr val="E89269"/>
        </a:dk2>
        <a:lt2>
          <a:srgbClr val="8C8E8E"/>
        </a:lt2>
        <a:accent1>
          <a:srgbClr val="D53D21"/>
        </a:accent1>
        <a:accent2>
          <a:srgbClr val="B3D583"/>
        </a:accent2>
        <a:accent3>
          <a:srgbClr val="FFFFFF"/>
        </a:accent3>
        <a:accent4>
          <a:srgbClr val="000000"/>
        </a:accent4>
        <a:accent5>
          <a:srgbClr val="E7AFAB"/>
        </a:accent5>
        <a:accent6>
          <a:srgbClr val="A2C176"/>
        </a:accent6>
        <a:hlink>
          <a:srgbClr val="64BCBF"/>
        </a:hlink>
        <a:folHlink>
          <a:srgbClr val="6264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mal_psyk1hjelp_forslag2-2.pot</Template>
  <TotalTime>3105</TotalTime>
  <Words>2970</Words>
  <Application>Microsoft Macintosh PowerPoint</Application>
  <PresentationFormat>Egendefinert</PresentationFormat>
  <Paragraphs>388</Paragraphs>
  <Slides>41</Slides>
  <Notes>41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41</vt:i4>
      </vt:variant>
    </vt:vector>
  </HeadingPairs>
  <TitlesOfParts>
    <vt:vector size="46" baseType="lpstr">
      <vt:lpstr>Arial</vt:lpstr>
      <vt:lpstr>Arial (Brødtekst)</vt:lpstr>
      <vt:lpstr>Times</vt:lpstr>
      <vt:lpstr>Wingdings 2</vt:lpstr>
      <vt:lpstr>mal_psyk1hjelp_forslag2-2</vt:lpstr>
      <vt:lpstr>Psykologisk førstehjelp  - å snakke vennlig til seg selv og andre</vt:lpstr>
      <vt:lpstr>Time 1</vt:lpstr>
      <vt:lpstr>Hva skal vi lære i dag?</vt:lpstr>
      <vt:lpstr>Om å hjelpe seg selv</vt:lpstr>
      <vt:lpstr>Følelser</vt:lpstr>
      <vt:lpstr>Se film</vt:lpstr>
      <vt:lpstr>Hjelpehånda: Et ryddesystem for å sortere når følelsene er sterke</vt:lpstr>
      <vt:lpstr>Følelser sitter i kroppen</vt:lpstr>
      <vt:lpstr>Følelsesstyrke</vt:lpstr>
      <vt:lpstr>Hjemmeoppgave</vt:lpstr>
      <vt:lpstr>Grønn, trygg og glad!</vt:lpstr>
      <vt:lpstr>Time 2</vt:lpstr>
      <vt:lpstr>Hva skal vi lære i dag?</vt:lpstr>
      <vt:lpstr>Tankekraft</vt:lpstr>
      <vt:lpstr>Rødtanker</vt:lpstr>
      <vt:lpstr>Grønntanker</vt:lpstr>
      <vt:lpstr>Alle har Rødtanker</vt:lpstr>
      <vt:lpstr>Lagkonkurranse</vt:lpstr>
      <vt:lpstr>PowerPoint-presentasjon</vt:lpstr>
      <vt:lpstr>Hjelpehånden – et ryddesystem</vt:lpstr>
      <vt:lpstr>PowerPoint-presentasjon</vt:lpstr>
      <vt:lpstr>Hjemmeoppgave</vt:lpstr>
      <vt:lpstr>Grønn, trygg og glad!</vt:lpstr>
      <vt:lpstr>Time 3</vt:lpstr>
      <vt:lpstr>PowerPoint-presentasjon</vt:lpstr>
      <vt:lpstr>DET VI GJØR KAN PÅVIRKE HVA VI FØLER</vt:lpstr>
      <vt:lpstr>PowerPoint-presentasjon</vt:lpstr>
      <vt:lpstr>Hjelpehånden – et ryddesystem</vt:lpstr>
      <vt:lpstr>PowerPoint-presentasjon</vt:lpstr>
      <vt:lpstr>HJEMMEOPPGAVE</vt:lpstr>
      <vt:lpstr>Grønn, trygg og glad!</vt:lpstr>
      <vt:lpstr>Time 4</vt:lpstr>
      <vt:lpstr>PowerPoint-presentasjon</vt:lpstr>
      <vt:lpstr>Se film</vt:lpstr>
      <vt:lpstr>Hvem kan hjelpe deg?</vt:lpstr>
      <vt:lpstr>PowerPoint-presentasjon</vt:lpstr>
      <vt:lpstr>PowerPoint-presentasjon</vt:lpstr>
      <vt:lpstr>Løft hverandre med komplimenter</vt:lpstr>
      <vt:lpstr>Løft hverandre med komplimenter</vt:lpstr>
      <vt:lpstr>Hjemmeoppgave</vt:lpstr>
      <vt:lpstr>Grønn, trygg og glad!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tittelside</dc:title>
  <dc:creator>NN</dc:creator>
  <cp:lastModifiedBy>Sofrid Raknes</cp:lastModifiedBy>
  <cp:revision>170</cp:revision>
  <cp:lastPrinted>2006-01-30T09:29:37Z</cp:lastPrinted>
  <dcterms:created xsi:type="dcterms:W3CDTF">2002-01-31T12:23:29Z</dcterms:created>
  <dcterms:modified xsi:type="dcterms:W3CDTF">2026-10-15T09:08:40Z</dcterms:modified>
</cp:coreProperties>
</file>